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Nunito"/>
      <p:regular r:id="rId38"/>
      <p:bold r:id="rId39"/>
      <p:italic r:id="rId40"/>
      <p:boldItalic r:id="rId41"/>
    </p:embeddedFont>
    <p:embeddedFont>
      <p:font typeface="Poppins"/>
      <p:regular r:id="rId42"/>
      <p:bold r:id="rId43"/>
      <p:italic r:id="rId44"/>
      <p:boldItalic r:id="rId45"/>
    </p:embeddedFont>
    <p:embeddedFont>
      <p:font typeface="Didact Gothic"/>
      <p:regular r:id="rId46"/>
    </p:embeddedFont>
    <p:embeddedFont>
      <p:font typeface="Libre Baskerville"/>
      <p:regular r:id="rId47"/>
      <p:bold r:id="rId48"/>
      <p:italic r:id="rId49"/>
    </p:embeddedFont>
    <p:embeddedFont>
      <p:font typeface="Oswald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EFBEC0E-007A-4BF5-A0C4-7BECF147F724}">
  <a:tblStyle styleId="{1EFBEC0E-007A-4BF5-A0C4-7BECF147F7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42" Type="http://schemas.openxmlformats.org/officeDocument/2006/relationships/font" Target="fonts/Poppins-regular.fntdata"/><Relationship Id="rId41" Type="http://schemas.openxmlformats.org/officeDocument/2006/relationships/font" Target="fonts/Nunito-boldItalic.fntdata"/><Relationship Id="rId44" Type="http://schemas.openxmlformats.org/officeDocument/2006/relationships/font" Target="fonts/Poppins-italic.fntdata"/><Relationship Id="rId43" Type="http://schemas.openxmlformats.org/officeDocument/2006/relationships/font" Target="fonts/Poppins-bold.fntdata"/><Relationship Id="rId46" Type="http://schemas.openxmlformats.org/officeDocument/2006/relationships/font" Target="fonts/DidactGothic-regular.fntdata"/><Relationship Id="rId45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ibreBaskerville-bold.fntdata"/><Relationship Id="rId47" Type="http://schemas.openxmlformats.org/officeDocument/2006/relationships/font" Target="fonts/LibreBaskerville-regular.fntdata"/><Relationship Id="rId49" Type="http://schemas.openxmlformats.org/officeDocument/2006/relationships/font" Target="fonts/LibreBaskerville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33" Type="http://schemas.openxmlformats.org/officeDocument/2006/relationships/font" Target="fonts/Raleway-boldItalic.fntdata"/><Relationship Id="rId32" Type="http://schemas.openxmlformats.org/officeDocument/2006/relationships/font" Target="fonts/Raleway-italic.fntdata"/><Relationship Id="rId35" Type="http://schemas.openxmlformats.org/officeDocument/2006/relationships/font" Target="fonts/Roboto-bold.fntdata"/><Relationship Id="rId34" Type="http://schemas.openxmlformats.org/officeDocument/2006/relationships/font" Target="fonts/Roboto-regular.fntdata"/><Relationship Id="rId37" Type="http://schemas.openxmlformats.org/officeDocument/2006/relationships/font" Target="fonts/Roboto-boldItalic.fntdata"/><Relationship Id="rId36" Type="http://schemas.openxmlformats.org/officeDocument/2006/relationships/font" Target="fonts/Roboto-italic.fntdata"/><Relationship Id="rId39" Type="http://schemas.openxmlformats.org/officeDocument/2006/relationships/font" Target="fonts/Nunito-bold.fntdata"/><Relationship Id="rId38" Type="http://schemas.openxmlformats.org/officeDocument/2006/relationships/font" Target="fonts/Nunito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Oswald-bold.fntdata"/><Relationship Id="rId50" Type="http://schemas.openxmlformats.org/officeDocument/2006/relationships/font" Target="fonts/Oswal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7389ce05c_0_8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7389ce05c_0_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b0b8be34c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b0b8be34c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7386b30580de07c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7386b30580de07c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b0b8be34c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b0b8be34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b0b8be34c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b0b8be34c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b0b8be34c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b0b8be34c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0b8be34c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b0b8be34c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b0b8be31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b0b8be31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64448eff4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64448eff4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Increase simulation </a:t>
            </a: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time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Different </a:t>
            </a: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solvation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-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Increase </a:t>
            </a: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temperature</a:t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-"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Combination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of mutations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idact Gothic"/>
              <a:buChar char="-"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Set </a:t>
            </a: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numberOfRuns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to higher numbers:  optimal or  trapped solution.</a:t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b0b8be34c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b0b8be34c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1c2217c3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1c2217c3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b0b8be34c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b0b8be34c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7389ce05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7389ce05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774dc8546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774dc8546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aa88dd14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aa88dd14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7389ce05c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7389ce05c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7386b30580de07c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7386b30580de07c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1e7c2ea5d676aa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1e7c2ea5d676aa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7389ce05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c7389ce05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7389ce05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7389ce05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talk about PW3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5d63c9847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5d63c9847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b0b8be31bf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b0b8be31bf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395450" y="1397624"/>
            <a:ext cx="6353100" cy="18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395450" y="3255113"/>
            <a:ext cx="6353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1538750" y="1807738"/>
            <a:ext cx="6066600" cy="9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27325" y="2715663"/>
            <a:ext cx="2889300" cy="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2" type="title"/>
          </p:nvPr>
        </p:nvSpPr>
        <p:spPr>
          <a:xfrm>
            <a:off x="2496338" y="1148700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3" type="title"/>
          </p:nvPr>
        </p:nvSpPr>
        <p:spPr>
          <a:xfrm>
            <a:off x="1873238" y="1612675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4" type="title"/>
          </p:nvPr>
        </p:nvSpPr>
        <p:spPr>
          <a:xfrm>
            <a:off x="1873238" y="2036544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5" type="title"/>
          </p:nvPr>
        </p:nvSpPr>
        <p:spPr>
          <a:xfrm>
            <a:off x="5303863" y="1148700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6" type="title"/>
          </p:nvPr>
        </p:nvSpPr>
        <p:spPr>
          <a:xfrm>
            <a:off x="4680713" y="1612675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7" type="title"/>
          </p:nvPr>
        </p:nvSpPr>
        <p:spPr>
          <a:xfrm>
            <a:off x="4680713" y="2036544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8" type="title"/>
          </p:nvPr>
        </p:nvSpPr>
        <p:spPr>
          <a:xfrm>
            <a:off x="2496338" y="2655447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9" type="title"/>
          </p:nvPr>
        </p:nvSpPr>
        <p:spPr>
          <a:xfrm>
            <a:off x="1873238" y="3126175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idx="13" type="title"/>
          </p:nvPr>
        </p:nvSpPr>
        <p:spPr>
          <a:xfrm>
            <a:off x="1873238" y="3550044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14" type="title"/>
          </p:nvPr>
        </p:nvSpPr>
        <p:spPr>
          <a:xfrm>
            <a:off x="5303863" y="2655447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15" type="title"/>
          </p:nvPr>
        </p:nvSpPr>
        <p:spPr>
          <a:xfrm>
            <a:off x="4680713" y="3126175"/>
            <a:ext cx="25899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idx="16" type="title"/>
          </p:nvPr>
        </p:nvSpPr>
        <p:spPr>
          <a:xfrm>
            <a:off x="4680713" y="3550044"/>
            <a:ext cx="25899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2">
  <p:cSld name="CUSTOM_1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8" name="Google Shape;68;p14"/>
          <p:cNvSpPr txBox="1"/>
          <p:nvPr>
            <p:ph hasCustomPrompt="1" idx="2" type="title"/>
          </p:nvPr>
        </p:nvSpPr>
        <p:spPr>
          <a:xfrm>
            <a:off x="1386388" y="1662600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/>
          <p:nvPr>
            <p:ph idx="3" type="title"/>
          </p:nvPr>
        </p:nvSpPr>
        <p:spPr>
          <a:xfrm>
            <a:off x="873988" y="2142341"/>
            <a:ext cx="236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4"/>
          <p:cNvSpPr txBox="1"/>
          <p:nvPr>
            <p:ph idx="4" type="title"/>
          </p:nvPr>
        </p:nvSpPr>
        <p:spPr>
          <a:xfrm>
            <a:off x="873988" y="2560954"/>
            <a:ext cx="2368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hasCustomPrompt="1" idx="5" type="title"/>
          </p:nvPr>
        </p:nvSpPr>
        <p:spPr>
          <a:xfrm>
            <a:off x="3900138" y="1662600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/>
          <p:nvPr>
            <p:ph idx="6" type="title"/>
          </p:nvPr>
        </p:nvSpPr>
        <p:spPr>
          <a:xfrm>
            <a:off x="3387688" y="2142341"/>
            <a:ext cx="236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3" name="Google Shape;73;p14"/>
          <p:cNvSpPr txBox="1"/>
          <p:nvPr>
            <p:ph idx="7" type="title"/>
          </p:nvPr>
        </p:nvSpPr>
        <p:spPr>
          <a:xfrm>
            <a:off x="3387688" y="2560954"/>
            <a:ext cx="2368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hasCustomPrompt="1" idx="8" type="title"/>
          </p:nvPr>
        </p:nvSpPr>
        <p:spPr>
          <a:xfrm>
            <a:off x="6413888" y="1655847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/>
          <p:nvPr>
            <p:ph idx="9" type="title"/>
          </p:nvPr>
        </p:nvSpPr>
        <p:spPr>
          <a:xfrm>
            <a:off x="5901550" y="2142341"/>
            <a:ext cx="236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6" name="Google Shape;76;p14"/>
          <p:cNvSpPr txBox="1"/>
          <p:nvPr>
            <p:ph idx="13" type="title"/>
          </p:nvPr>
        </p:nvSpPr>
        <p:spPr>
          <a:xfrm>
            <a:off x="5901550" y="2560954"/>
            <a:ext cx="2368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3">
  <p:cSld name="CUSTOM_1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hasCustomPrompt="1" idx="2" type="title"/>
          </p:nvPr>
        </p:nvSpPr>
        <p:spPr>
          <a:xfrm>
            <a:off x="1386388" y="1095041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5"/>
          <p:cNvSpPr txBox="1"/>
          <p:nvPr>
            <p:ph idx="3" type="title"/>
          </p:nvPr>
        </p:nvSpPr>
        <p:spPr>
          <a:xfrm>
            <a:off x="873988" y="1559016"/>
            <a:ext cx="236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2" name="Google Shape;82;p15"/>
          <p:cNvSpPr txBox="1"/>
          <p:nvPr>
            <p:ph idx="4" type="title"/>
          </p:nvPr>
        </p:nvSpPr>
        <p:spPr>
          <a:xfrm>
            <a:off x="873988" y="1982885"/>
            <a:ext cx="2368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3" name="Google Shape;83;p15"/>
          <p:cNvSpPr txBox="1"/>
          <p:nvPr>
            <p:ph hasCustomPrompt="1" idx="5" type="title"/>
          </p:nvPr>
        </p:nvSpPr>
        <p:spPr>
          <a:xfrm>
            <a:off x="3900138" y="1095041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5"/>
          <p:cNvSpPr txBox="1"/>
          <p:nvPr>
            <p:ph idx="6" type="title"/>
          </p:nvPr>
        </p:nvSpPr>
        <p:spPr>
          <a:xfrm>
            <a:off x="3387688" y="1559016"/>
            <a:ext cx="236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5"/>
          <p:cNvSpPr txBox="1"/>
          <p:nvPr>
            <p:ph idx="7" type="title"/>
          </p:nvPr>
        </p:nvSpPr>
        <p:spPr>
          <a:xfrm>
            <a:off x="3387688" y="1982885"/>
            <a:ext cx="2368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hasCustomPrompt="1" idx="8" type="title"/>
          </p:nvPr>
        </p:nvSpPr>
        <p:spPr>
          <a:xfrm>
            <a:off x="6413888" y="1088288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5"/>
          <p:cNvSpPr txBox="1"/>
          <p:nvPr>
            <p:ph idx="9" type="title"/>
          </p:nvPr>
        </p:nvSpPr>
        <p:spPr>
          <a:xfrm>
            <a:off x="5901550" y="1559016"/>
            <a:ext cx="236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5"/>
          <p:cNvSpPr txBox="1"/>
          <p:nvPr>
            <p:ph idx="13" type="title"/>
          </p:nvPr>
        </p:nvSpPr>
        <p:spPr>
          <a:xfrm>
            <a:off x="5901550" y="1982885"/>
            <a:ext cx="2368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hasCustomPrompt="1" idx="14" type="title"/>
          </p:nvPr>
        </p:nvSpPr>
        <p:spPr>
          <a:xfrm>
            <a:off x="1386388" y="2774466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5"/>
          <p:cNvSpPr txBox="1"/>
          <p:nvPr>
            <p:ph idx="15" type="title"/>
          </p:nvPr>
        </p:nvSpPr>
        <p:spPr>
          <a:xfrm>
            <a:off x="873988" y="3238441"/>
            <a:ext cx="236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1" name="Google Shape;91;p15"/>
          <p:cNvSpPr txBox="1"/>
          <p:nvPr>
            <p:ph idx="16" type="title"/>
          </p:nvPr>
        </p:nvSpPr>
        <p:spPr>
          <a:xfrm>
            <a:off x="873988" y="3662310"/>
            <a:ext cx="2368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17" type="title"/>
          </p:nvPr>
        </p:nvSpPr>
        <p:spPr>
          <a:xfrm>
            <a:off x="3900138" y="2774466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8" type="title"/>
          </p:nvPr>
        </p:nvSpPr>
        <p:spPr>
          <a:xfrm>
            <a:off x="3387688" y="3238441"/>
            <a:ext cx="236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4" name="Google Shape;94;p15"/>
          <p:cNvSpPr txBox="1"/>
          <p:nvPr>
            <p:ph idx="19" type="title"/>
          </p:nvPr>
        </p:nvSpPr>
        <p:spPr>
          <a:xfrm>
            <a:off x="3387688" y="3662310"/>
            <a:ext cx="2368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hasCustomPrompt="1" idx="20" type="title"/>
          </p:nvPr>
        </p:nvSpPr>
        <p:spPr>
          <a:xfrm>
            <a:off x="6413888" y="2767713"/>
            <a:ext cx="13437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6" name="Google Shape;96;p15"/>
          <p:cNvSpPr txBox="1"/>
          <p:nvPr>
            <p:ph idx="21" type="title"/>
          </p:nvPr>
        </p:nvSpPr>
        <p:spPr>
          <a:xfrm>
            <a:off x="5901550" y="3238441"/>
            <a:ext cx="2368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" name="Google Shape;97;p15"/>
          <p:cNvSpPr txBox="1"/>
          <p:nvPr>
            <p:ph idx="22" type="title"/>
          </p:nvPr>
        </p:nvSpPr>
        <p:spPr>
          <a:xfrm>
            <a:off x="5901550" y="3662310"/>
            <a:ext cx="2368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4">
  <p:cSld name="CUSTOM_1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768575" y="539700"/>
            <a:ext cx="281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hasCustomPrompt="1" idx="2" type="title"/>
          </p:nvPr>
        </p:nvSpPr>
        <p:spPr>
          <a:xfrm>
            <a:off x="3167622" y="555475"/>
            <a:ext cx="984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6"/>
          <p:cNvSpPr txBox="1"/>
          <p:nvPr>
            <p:ph idx="3" type="title"/>
          </p:nvPr>
        </p:nvSpPr>
        <p:spPr>
          <a:xfrm>
            <a:off x="4152000" y="539709"/>
            <a:ext cx="4050000" cy="4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16"/>
          <p:cNvSpPr txBox="1"/>
          <p:nvPr>
            <p:ph idx="4" type="title"/>
          </p:nvPr>
        </p:nvSpPr>
        <p:spPr>
          <a:xfrm>
            <a:off x="4152000" y="821741"/>
            <a:ext cx="4050000" cy="4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hasCustomPrompt="1" idx="5" type="title"/>
          </p:nvPr>
        </p:nvSpPr>
        <p:spPr>
          <a:xfrm>
            <a:off x="3167622" y="1392825"/>
            <a:ext cx="984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/>
          <p:nvPr>
            <p:ph idx="6" type="title"/>
          </p:nvPr>
        </p:nvSpPr>
        <p:spPr>
          <a:xfrm>
            <a:off x="4152000" y="1377059"/>
            <a:ext cx="4050000" cy="4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16"/>
          <p:cNvSpPr txBox="1"/>
          <p:nvPr>
            <p:ph idx="7" type="title"/>
          </p:nvPr>
        </p:nvSpPr>
        <p:spPr>
          <a:xfrm>
            <a:off x="4152000" y="1659091"/>
            <a:ext cx="4050000" cy="4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hasCustomPrompt="1" idx="8" type="title"/>
          </p:nvPr>
        </p:nvSpPr>
        <p:spPr>
          <a:xfrm>
            <a:off x="3167622" y="2230175"/>
            <a:ext cx="984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6"/>
          <p:cNvSpPr txBox="1"/>
          <p:nvPr>
            <p:ph idx="9" type="title"/>
          </p:nvPr>
        </p:nvSpPr>
        <p:spPr>
          <a:xfrm>
            <a:off x="4152000" y="2214409"/>
            <a:ext cx="4050000" cy="4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9" name="Google Shape;109;p16"/>
          <p:cNvSpPr txBox="1"/>
          <p:nvPr>
            <p:ph idx="13" type="title"/>
          </p:nvPr>
        </p:nvSpPr>
        <p:spPr>
          <a:xfrm>
            <a:off x="4152000" y="2496441"/>
            <a:ext cx="4050000" cy="4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hasCustomPrompt="1" idx="14" type="title"/>
          </p:nvPr>
        </p:nvSpPr>
        <p:spPr>
          <a:xfrm>
            <a:off x="3167622" y="3067525"/>
            <a:ext cx="984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6"/>
          <p:cNvSpPr txBox="1"/>
          <p:nvPr>
            <p:ph idx="15" type="title"/>
          </p:nvPr>
        </p:nvSpPr>
        <p:spPr>
          <a:xfrm>
            <a:off x="4152000" y="3051759"/>
            <a:ext cx="4050000" cy="4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2" name="Google Shape;112;p16"/>
          <p:cNvSpPr txBox="1"/>
          <p:nvPr>
            <p:ph idx="16" type="title"/>
          </p:nvPr>
        </p:nvSpPr>
        <p:spPr>
          <a:xfrm>
            <a:off x="4152000" y="3333791"/>
            <a:ext cx="4050000" cy="4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hasCustomPrompt="1" idx="17" type="title"/>
          </p:nvPr>
        </p:nvSpPr>
        <p:spPr>
          <a:xfrm>
            <a:off x="3167622" y="3904875"/>
            <a:ext cx="984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6"/>
          <p:cNvSpPr txBox="1"/>
          <p:nvPr>
            <p:ph idx="18" type="title"/>
          </p:nvPr>
        </p:nvSpPr>
        <p:spPr>
          <a:xfrm>
            <a:off x="4152000" y="3889109"/>
            <a:ext cx="4050000" cy="4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16"/>
          <p:cNvSpPr txBox="1"/>
          <p:nvPr>
            <p:ph idx="19" type="title"/>
          </p:nvPr>
        </p:nvSpPr>
        <p:spPr>
          <a:xfrm>
            <a:off x="4152000" y="4171141"/>
            <a:ext cx="4050000" cy="4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1410100" y="2275501"/>
            <a:ext cx="4287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subTitle"/>
          </p:nvPr>
        </p:nvSpPr>
        <p:spPr>
          <a:xfrm>
            <a:off x="1410093" y="2858578"/>
            <a:ext cx="4287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hasCustomPrompt="1" idx="2" type="title"/>
          </p:nvPr>
        </p:nvSpPr>
        <p:spPr>
          <a:xfrm>
            <a:off x="1223548" y="1211925"/>
            <a:ext cx="1624800" cy="12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2428350" y="2275501"/>
            <a:ext cx="42873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4" name="Google Shape;124;p18"/>
          <p:cNvSpPr txBox="1"/>
          <p:nvPr>
            <p:ph idx="1" type="subTitle"/>
          </p:nvPr>
        </p:nvSpPr>
        <p:spPr>
          <a:xfrm>
            <a:off x="2428350" y="2858578"/>
            <a:ext cx="4287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hasCustomPrompt="1" idx="2" type="title"/>
          </p:nvPr>
        </p:nvSpPr>
        <p:spPr>
          <a:xfrm>
            <a:off x="3393150" y="1271750"/>
            <a:ext cx="2357700" cy="9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75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 2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1612025" y="1371600"/>
            <a:ext cx="4284300" cy="25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5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idea 3">
  <p:cSld name="CUSTOM_1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757970" y="1399200"/>
            <a:ext cx="4009200" cy="23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3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2692343" y="2319828"/>
            <a:ext cx="4287300" cy="8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692343" y="3016978"/>
            <a:ext cx="42873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5841743" y="1705728"/>
            <a:ext cx="11379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2487675" y="3172075"/>
            <a:ext cx="41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2" type="title"/>
          </p:nvPr>
        </p:nvSpPr>
        <p:spPr>
          <a:xfrm>
            <a:off x="2612575" y="1793500"/>
            <a:ext cx="3918900" cy="15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6" name="Google Shape;13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CUSTOM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935975" y="3172075"/>
            <a:ext cx="391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idx="2" type="title"/>
          </p:nvPr>
        </p:nvSpPr>
        <p:spPr>
          <a:xfrm>
            <a:off x="936175" y="1793500"/>
            <a:ext cx="3918900" cy="15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 sz="18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40" name="Google Shape;140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813400" y="1477525"/>
            <a:ext cx="3492900" cy="6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813400" y="2083550"/>
            <a:ext cx="3492900" cy="15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4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2825700" y="1662575"/>
            <a:ext cx="3492900" cy="62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2639175" y="2185325"/>
            <a:ext cx="3865800" cy="14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4">
  <p:cSld name="CUSTOM_4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952250" y="1405945"/>
            <a:ext cx="3507600" cy="11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1" name="Google Shape;151;p25"/>
          <p:cNvSpPr txBox="1"/>
          <p:nvPr>
            <p:ph idx="1" type="subTitle"/>
          </p:nvPr>
        </p:nvSpPr>
        <p:spPr>
          <a:xfrm>
            <a:off x="952250" y="2504770"/>
            <a:ext cx="2921100" cy="11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1" type="subTitle"/>
          </p:nvPr>
        </p:nvSpPr>
        <p:spPr>
          <a:xfrm>
            <a:off x="1041025" y="1502200"/>
            <a:ext cx="4547700" cy="22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2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hasCustomPrompt="1" type="title"/>
          </p:nvPr>
        </p:nvSpPr>
        <p:spPr>
          <a:xfrm>
            <a:off x="1538750" y="1793174"/>
            <a:ext cx="6066600" cy="13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3347700" y="3532775"/>
            <a:ext cx="2448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0" name="Google Shape;160;p27"/>
          <p:cNvSpPr txBox="1"/>
          <p:nvPr>
            <p:ph idx="2" type="subTitle"/>
          </p:nvPr>
        </p:nvSpPr>
        <p:spPr>
          <a:xfrm>
            <a:off x="3347700" y="964225"/>
            <a:ext cx="24486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1" name="Google Shape;16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67" name="Google Shape;16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hasCustomPrompt="1" type="title"/>
          </p:nvPr>
        </p:nvSpPr>
        <p:spPr>
          <a:xfrm>
            <a:off x="3390000" y="738875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0" name="Google Shape;170;p30"/>
          <p:cNvSpPr txBox="1"/>
          <p:nvPr>
            <p:ph idx="1" type="subTitle"/>
          </p:nvPr>
        </p:nvSpPr>
        <p:spPr>
          <a:xfrm>
            <a:off x="3392700" y="1316578"/>
            <a:ext cx="3577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hasCustomPrompt="1" idx="2" type="title"/>
          </p:nvPr>
        </p:nvSpPr>
        <p:spPr>
          <a:xfrm>
            <a:off x="3390000" y="2011575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2" name="Google Shape;172;p30"/>
          <p:cNvSpPr txBox="1"/>
          <p:nvPr>
            <p:ph idx="3" type="subTitle"/>
          </p:nvPr>
        </p:nvSpPr>
        <p:spPr>
          <a:xfrm>
            <a:off x="3392700" y="2589278"/>
            <a:ext cx="3577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0"/>
          <p:cNvSpPr txBox="1"/>
          <p:nvPr>
            <p:ph hasCustomPrompt="1" idx="4" type="title"/>
          </p:nvPr>
        </p:nvSpPr>
        <p:spPr>
          <a:xfrm>
            <a:off x="3390000" y="3284275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4" name="Google Shape;174;p30"/>
          <p:cNvSpPr txBox="1"/>
          <p:nvPr>
            <p:ph idx="5" type="subTitle"/>
          </p:nvPr>
        </p:nvSpPr>
        <p:spPr>
          <a:xfrm>
            <a:off x="3392700" y="3862028"/>
            <a:ext cx="35778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58775" y="1021101"/>
            <a:ext cx="7626300" cy="3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 sz="1200"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lphaLcPeriod"/>
              <a:defRPr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romanLcPeriod"/>
              <a:defRPr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lphaLcPeriod"/>
              <a:defRPr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romanLcPeriod"/>
              <a:defRPr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rabicPeriod"/>
              <a:defRPr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alphaLcPeriod"/>
              <a:defRPr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Poppins"/>
              <a:buAutoNum type="romanLcPeriod"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hasCustomPrompt="1" type="title"/>
          </p:nvPr>
        </p:nvSpPr>
        <p:spPr>
          <a:xfrm>
            <a:off x="4098100" y="957050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1462700" y="1051400"/>
            <a:ext cx="20517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hasCustomPrompt="1" idx="2" type="title"/>
          </p:nvPr>
        </p:nvSpPr>
        <p:spPr>
          <a:xfrm>
            <a:off x="4098100" y="2229750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0" name="Google Shape;180;p31"/>
          <p:cNvSpPr txBox="1"/>
          <p:nvPr>
            <p:ph idx="3" type="subTitle"/>
          </p:nvPr>
        </p:nvSpPr>
        <p:spPr>
          <a:xfrm>
            <a:off x="1462700" y="2324100"/>
            <a:ext cx="20517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1"/>
          <p:cNvSpPr txBox="1"/>
          <p:nvPr>
            <p:ph hasCustomPrompt="1" idx="4" type="title"/>
          </p:nvPr>
        </p:nvSpPr>
        <p:spPr>
          <a:xfrm>
            <a:off x="4098100" y="3502450"/>
            <a:ext cx="35832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82" name="Google Shape;182;p31"/>
          <p:cNvSpPr txBox="1"/>
          <p:nvPr>
            <p:ph idx="5" type="subTitle"/>
          </p:nvPr>
        </p:nvSpPr>
        <p:spPr>
          <a:xfrm>
            <a:off x="1462700" y="3596800"/>
            <a:ext cx="20517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hasCustomPrompt="1" type="title"/>
          </p:nvPr>
        </p:nvSpPr>
        <p:spPr>
          <a:xfrm>
            <a:off x="3955350" y="1725833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32"/>
          <p:cNvSpPr txBox="1"/>
          <p:nvPr>
            <p:ph idx="2" type="title"/>
          </p:nvPr>
        </p:nvSpPr>
        <p:spPr>
          <a:xfrm>
            <a:off x="3484499" y="2882450"/>
            <a:ext cx="2175000" cy="3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7" name="Google Shape;187;p32"/>
          <p:cNvSpPr txBox="1"/>
          <p:nvPr>
            <p:ph idx="3" type="title"/>
          </p:nvPr>
        </p:nvSpPr>
        <p:spPr>
          <a:xfrm>
            <a:off x="3484500" y="3269550"/>
            <a:ext cx="2175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88" name="Google Shape;188;p32"/>
          <p:cNvSpPr txBox="1"/>
          <p:nvPr>
            <p:ph hasCustomPrompt="1" idx="4" type="title"/>
          </p:nvPr>
        </p:nvSpPr>
        <p:spPr>
          <a:xfrm>
            <a:off x="1589005" y="1725833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32"/>
          <p:cNvSpPr txBox="1"/>
          <p:nvPr>
            <p:ph idx="5" type="title"/>
          </p:nvPr>
        </p:nvSpPr>
        <p:spPr>
          <a:xfrm>
            <a:off x="1118150" y="2882450"/>
            <a:ext cx="2175000" cy="3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0" name="Google Shape;190;p32"/>
          <p:cNvSpPr txBox="1"/>
          <p:nvPr>
            <p:ph idx="6" type="title"/>
          </p:nvPr>
        </p:nvSpPr>
        <p:spPr>
          <a:xfrm>
            <a:off x="1118100" y="3269550"/>
            <a:ext cx="2175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1" name="Google Shape;191;p32"/>
          <p:cNvSpPr txBox="1"/>
          <p:nvPr>
            <p:ph hasCustomPrompt="1" idx="7" type="title"/>
          </p:nvPr>
        </p:nvSpPr>
        <p:spPr>
          <a:xfrm>
            <a:off x="6318976" y="1725833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2" name="Google Shape;192;p32"/>
          <p:cNvSpPr txBox="1"/>
          <p:nvPr>
            <p:ph idx="8" type="title"/>
          </p:nvPr>
        </p:nvSpPr>
        <p:spPr>
          <a:xfrm>
            <a:off x="5848125" y="2882450"/>
            <a:ext cx="2175000" cy="3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93" name="Google Shape;193;p32"/>
          <p:cNvSpPr txBox="1"/>
          <p:nvPr>
            <p:ph idx="9" type="title"/>
          </p:nvPr>
        </p:nvSpPr>
        <p:spPr>
          <a:xfrm>
            <a:off x="5848126" y="3269550"/>
            <a:ext cx="2175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94" name="Google Shape;194;p32"/>
          <p:cNvSpPr txBox="1"/>
          <p:nvPr>
            <p:ph idx="13"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hasCustomPrompt="1" type="title"/>
          </p:nvPr>
        </p:nvSpPr>
        <p:spPr>
          <a:xfrm>
            <a:off x="1611025" y="1576732"/>
            <a:ext cx="26181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98" name="Google Shape;198;p33"/>
          <p:cNvSpPr txBox="1"/>
          <p:nvPr>
            <p:ph idx="1" type="subTitle"/>
          </p:nvPr>
        </p:nvSpPr>
        <p:spPr>
          <a:xfrm>
            <a:off x="1612998" y="2201732"/>
            <a:ext cx="26142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3"/>
          <p:cNvSpPr txBox="1"/>
          <p:nvPr>
            <p:ph hasCustomPrompt="1" idx="2" type="title"/>
          </p:nvPr>
        </p:nvSpPr>
        <p:spPr>
          <a:xfrm>
            <a:off x="4991150" y="2831488"/>
            <a:ext cx="26718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200" name="Google Shape;200;p33"/>
          <p:cNvSpPr txBox="1"/>
          <p:nvPr>
            <p:ph idx="3" type="subTitle"/>
          </p:nvPr>
        </p:nvSpPr>
        <p:spPr>
          <a:xfrm>
            <a:off x="4993163" y="3380288"/>
            <a:ext cx="26676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4" name="Google Shape;204;p34"/>
          <p:cNvSpPr txBox="1"/>
          <p:nvPr>
            <p:ph hasCustomPrompt="1" idx="2" type="title"/>
          </p:nvPr>
        </p:nvSpPr>
        <p:spPr>
          <a:xfrm>
            <a:off x="3582439" y="1573433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5" name="Google Shape;205;p34"/>
          <p:cNvSpPr txBox="1"/>
          <p:nvPr>
            <p:ph idx="3" type="title"/>
          </p:nvPr>
        </p:nvSpPr>
        <p:spPr>
          <a:xfrm>
            <a:off x="3678940" y="2890350"/>
            <a:ext cx="1979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6" name="Google Shape;206;p34"/>
          <p:cNvSpPr txBox="1"/>
          <p:nvPr>
            <p:ph idx="4" type="title"/>
          </p:nvPr>
        </p:nvSpPr>
        <p:spPr>
          <a:xfrm>
            <a:off x="3483050" y="2213250"/>
            <a:ext cx="2175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hasCustomPrompt="1" idx="5" type="title"/>
          </p:nvPr>
        </p:nvSpPr>
        <p:spPr>
          <a:xfrm>
            <a:off x="1217405" y="1573433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08" name="Google Shape;208;p34"/>
          <p:cNvSpPr txBox="1"/>
          <p:nvPr>
            <p:ph idx="6" type="title"/>
          </p:nvPr>
        </p:nvSpPr>
        <p:spPr>
          <a:xfrm>
            <a:off x="1314043" y="2890350"/>
            <a:ext cx="1979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09" name="Google Shape;209;p34"/>
          <p:cNvSpPr txBox="1"/>
          <p:nvPr>
            <p:ph idx="7" type="title"/>
          </p:nvPr>
        </p:nvSpPr>
        <p:spPr>
          <a:xfrm>
            <a:off x="1118100" y="2213250"/>
            <a:ext cx="2175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0" name="Google Shape;210;p34"/>
          <p:cNvSpPr txBox="1"/>
          <p:nvPr>
            <p:ph hasCustomPrompt="1" idx="8" type="title"/>
          </p:nvPr>
        </p:nvSpPr>
        <p:spPr>
          <a:xfrm>
            <a:off x="5947497" y="1573433"/>
            <a:ext cx="12333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1" name="Google Shape;211;p34"/>
          <p:cNvSpPr txBox="1"/>
          <p:nvPr>
            <p:ph idx="9" type="title"/>
          </p:nvPr>
        </p:nvSpPr>
        <p:spPr>
          <a:xfrm>
            <a:off x="6043990" y="2890350"/>
            <a:ext cx="1979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2" name="Google Shape;212;p34"/>
          <p:cNvSpPr txBox="1"/>
          <p:nvPr>
            <p:ph idx="13" type="title"/>
          </p:nvPr>
        </p:nvSpPr>
        <p:spPr>
          <a:xfrm>
            <a:off x="5848150" y="2213250"/>
            <a:ext cx="2175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6" name="Google Shape;216;p35"/>
          <p:cNvSpPr txBox="1"/>
          <p:nvPr>
            <p:ph idx="2" type="title"/>
          </p:nvPr>
        </p:nvSpPr>
        <p:spPr>
          <a:xfrm>
            <a:off x="3532640" y="1522475"/>
            <a:ext cx="2078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7" name="Google Shape;217;p35"/>
          <p:cNvSpPr txBox="1"/>
          <p:nvPr>
            <p:ph idx="3" type="title"/>
          </p:nvPr>
        </p:nvSpPr>
        <p:spPr>
          <a:xfrm>
            <a:off x="3532637" y="1957591"/>
            <a:ext cx="2078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4" type="title"/>
          </p:nvPr>
        </p:nvSpPr>
        <p:spPr>
          <a:xfrm>
            <a:off x="1400870" y="2977050"/>
            <a:ext cx="2078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9" name="Google Shape;219;p35"/>
          <p:cNvSpPr txBox="1"/>
          <p:nvPr>
            <p:ph idx="5" type="title"/>
          </p:nvPr>
        </p:nvSpPr>
        <p:spPr>
          <a:xfrm>
            <a:off x="1400788" y="3412156"/>
            <a:ext cx="2078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20" name="Google Shape;220;p35"/>
          <p:cNvSpPr txBox="1"/>
          <p:nvPr>
            <p:ph idx="6" type="title"/>
          </p:nvPr>
        </p:nvSpPr>
        <p:spPr>
          <a:xfrm>
            <a:off x="5658999" y="2977050"/>
            <a:ext cx="2078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1" name="Google Shape;221;p35"/>
          <p:cNvSpPr txBox="1"/>
          <p:nvPr>
            <p:ph idx="7" type="title"/>
          </p:nvPr>
        </p:nvSpPr>
        <p:spPr>
          <a:xfrm>
            <a:off x="5659055" y="3412156"/>
            <a:ext cx="2078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5" name="Google Shape;225;p36"/>
          <p:cNvSpPr txBox="1"/>
          <p:nvPr>
            <p:ph idx="2" type="title"/>
          </p:nvPr>
        </p:nvSpPr>
        <p:spPr>
          <a:xfrm>
            <a:off x="3532640" y="2367450"/>
            <a:ext cx="2078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6" name="Google Shape;226;p36"/>
          <p:cNvSpPr txBox="1"/>
          <p:nvPr>
            <p:ph idx="3" type="title"/>
          </p:nvPr>
        </p:nvSpPr>
        <p:spPr>
          <a:xfrm>
            <a:off x="3532637" y="2802566"/>
            <a:ext cx="2078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27" name="Google Shape;227;p36"/>
          <p:cNvSpPr txBox="1"/>
          <p:nvPr>
            <p:ph idx="4" type="title"/>
          </p:nvPr>
        </p:nvSpPr>
        <p:spPr>
          <a:xfrm>
            <a:off x="1096070" y="2367450"/>
            <a:ext cx="2078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28" name="Google Shape;228;p36"/>
          <p:cNvSpPr txBox="1"/>
          <p:nvPr>
            <p:ph idx="5" type="title"/>
          </p:nvPr>
        </p:nvSpPr>
        <p:spPr>
          <a:xfrm>
            <a:off x="1095988" y="2802556"/>
            <a:ext cx="2078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29" name="Google Shape;229;p36"/>
          <p:cNvSpPr txBox="1"/>
          <p:nvPr>
            <p:ph idx="6" type="title"/>
          </p:nvPr>
        </p:nvSpPr>
        <p:spPr>
          <a:xfrm>
            <a:off x="5963799" y="2367450"/>
            <a:ext cx="2078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0" name="Google Shape;230;p36"/>
          <p:cNvSpPr txBox="1"/>
          <p:nvPr>
            <p:ph idx="7" type="title"/>
          </p:nvPr>
        </p:nvSpPr>
        <p:spPr>
          <a:xfrm>
            <a:off x="5963855" y="2802556"/>
            <a:ext cx="2078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34" name="Google Shape;234;p37"/>
          <p:cNvSpPr txBox="1"/>
          <p:nvPr>
            <p:ph idx="2" type="title"/>
          </p:nvPr>
        </p:nvSpPr>
        <p:spPr>
          <a:xfrm>
            <a:off x="5632217" y="1377925"/>
            <a:ext cx="2183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5" name="Google Shape;235;p37"/>
          <p:cNvSpPr txBox="1"/>
          <p:nvPr>
            <p:ph idx="3" type="title"/>
          </p:nvPr>
        </p:nvSpPr>
        <p:spPr>
          <a:xfrm>
            <a:off x="5632175" y="1814382"/>
            <a:ext cx="2183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36" name="Google Shape;236;p37"/>
          <p:cNvSpPr txBox="1"/>
          <p:nvPr>
            <p:ph idx="4" type="title"/>
          </p:nvPr>
        </p:nvSpPr>
        <p:spPr>
          <a:xfrm>
            <a:off x="1256525" y="1377925"/>
            <a:ext cx="2183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7" name="Google Shape;237;p37"/>
          <p:cNvSpPr txBox="1"/>
          <p:nvPr>
            <p:ph idx="5" type="title"/>
          </p:nvPr>
        </p:nvSpPr>
        <p:spPr>
          <a:xfrm>
            <a:off x="1256475" y="1814380"/>
            <a:ext cx="2183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6" type="title"/>
          </p:nvPr>
        </p:nvSpPr>
        <p:spPr>
          <a:xfrm>
            <a:off x="5632217" y="2884095"/>
            <a:ext cx="2183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9" name="Google Shape;239;p37"/>
          <p:cNvSpPr txBox="1"/>
          <p:nvPr>
            <p:ph idx="7" type="title"/>
          </p:nvPr>
        </p:nvSpPr>
        <p:spPr>
          <a:xfrm>
            <a:off x="5632175" y="3320552"/>
            <a:ext cx="2183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8" type="title"/>
          </p:nvPr>
        </p:nvSpPr>
        <p:spPr>
          <a:xfrm>
            <a:off x="1256525" y="2884097"/>
            <a:ext cx="2183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1" name="Google Shape;241;p37"/>
          <p:cNvSpPr txBox="1"/>
          <p:nvPr>
            <p:ph idx="9" type="title"/>
          </p:nvPr>
        </p:nvSpPr>
        <p:spPr>
          <a:xfrm>
            <a:off x="1256475" y="3320551"/>
            <a:ext cx="21837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2" type="title"/>
          </p:nvPr>
        </p:nvSpPr>
        <p:spPr>
          <a:xfrm>
            <a:off x="1302328" y="1616625"/>
            <a:ext cx="1844400" cy="33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6" name="Google Shape;246;p38"/>
          <p:cNvSpPr txBox="1"/>
          <p:nvPr>
            <p:ph idx="3" type="title"/>
          </p:nvPr>
        </p:nvSpPr>
        <p:spPr>
          <a:xfrm>
            <a:off x="1302325" y="1946925"/>
            <a:ext cx="1844400" cy="75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47" name="Google Shape;247;p38"/>
          <p:cNvSpPr txBox="1"/>
          <p:nvPr>
            <p:ph idx="4" type="title"/>
          </p:nvPr>
        </p:nvSpPr>
        <p:spPr>
          <a:xfrm>
            <a:off x="1302325" y="3018525"/>
            <a:ext cx="1844400" cy="33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48" name="Google Shape;248;p38"/>
          <p:cNvSpPr txBox="1"/>
          <p:nvPr>
            <p:ph idx="5" type="title"/>
          </p:nvPr>
        </p:nvSpPr>
        <p:spPr>
          <a:xfrm>
            <a:off x="1302325" y="3348825"/>
            <a:ext cx="1844400" cy="75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49" name="Google Shape;249;p38"/>
          <p:cNvSpPr txBox="1"/>
          <p:nvPr>
            <p:ph hasCustomPrompt="1" idx="6" type="title"/>
          </p:nvPr>
        </p:nvSpPr>
        <p:spPr>
          <a:xfrm>
            <a:off x="757525" y="1603995"/>
            <a:ext cx="544800" cy="33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38"/>
          <p:cNvSpPr txBox="1"/>
          <p:nvPr>
            <p:ph hasCustomPrompt="1" idx="7" type="title"/>
          </p:nvPr>
        </p:nvSpPr>
        <p:spPr>
          <a:xfrm>
            <a:off x="757525" y="3005895"/>
            <a:ext cx="544800" cy="33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1" name="Google Shape;251;p38"/>
          <p:cNvSpPr txBox="1"/>
          <p:nvPr>
            <p:ph idx="8" type="title"/>
          </p:nvPr>
        </p:nvSpPr>
        <p:spPr>
          <a:xfrm>
            <a:off x="3918328" y="1616625"/>
            <a:ext cx="1844400" cy="33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2" name="Google Shape;252;p38"/>
          <p:cNvSpPr txBox="1"/>
          <p:nvPr>
            <p:ph idx="9" type="title"/>
          </p:nvPr>
        </p:nvSpPr>
        <p:spPr>
          <a:xfrm>
            <a:off x="3918325" y="1946925"/>
            <a:ext cx="1844400" cy="75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53" name="Google Shape;253;p38"/>
          <p:cNvSpPr txBox="1"/>
          <p:nvPr>
            <p:ph idx="13" type="title"/>
          </p:nvPr>
        </p:nvSpPr>
        <p:spPr>
          <a:xfrm>
            <a:off x="3918325" y="3018525"/>
            <a:ext cx="1844400" cy="33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4" name="Google Shape;254;p38"/>
          <p:cNvSpPr txBox="1"/>
          <p:nvPr>
            <p:ph idx="14" type="title"/>
          </p:nvPr>
        </p:nvSpPr>
        <p:spPr>
          <a:xfrm>
            <a:off x="3918325" y="3348825"/>
            <a:ext cx="1844400" cy="75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55" name="Google Shape;255;p38"/>
          <p:cNvSpPr txBox="1"/>
          <p:nvPr>
            <p:ph hasCustomPrompt="1" idx="15" type="title"/>
          </p:nvPr>
        </p:nvSpPr>
        <p:spPr>
          <a:xfrm>
            <a:off x="3375328" y="1603995"/>
            <a:ext cx="544800" cy="33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6" name="Google Shape;256;p38"/>
          <p:cNvSpPr txBox="1"/>
          <p:nvPr>
            <p:ph hasCustomPrompt="1" idx="16" type="title"/>
          </p:nvPr>
        </p:nvSpPr>
        <p:spPr>
          <a:xfrm>
            <a:off x="3375325" y="3005895"/>
            <a:ext cx="544800" cy="33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38"/>
          <p:cNvSpPr txBox="1"/>
          <p:nvPr>
            <p:ph idx="17" type="title"/>
          </p:nvPr>
        </p:nvSpPr>
        <p:spPr>
          <a:xfrm>
            <a:off x="6542075" y="1616625"/>
            <a:ext cx="1844400" cy="33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58" name="Google Shape;258;p38"/>
          <p:cNvSpPr txBox="1"/>
          <p:nvPr>
            <p:ph idx="18" type="title"/>
          </p:nvPr>
        </p:nvSpPr>
        <p:spPr>
          <a:xfrm>
            <a:off x="6542075" y="1946925"/>
            <a:ext cx="1844400" cy="7533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59" name="Google Shape;259;p38"/>
          <p:cNvSpPr txBox="1"/>
          <p:nvPr>
            <p:ph idx="19" type="title"/>
          </p:nvPr>
        </p:nvSpPr>
        <p:spPr>
          <a:xfrm>
            <a:off x="6542075" y="3018525"/>
            <a:ext cx="1844400" cy="30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0" name="Google Shape;260;p38"/>
          <p:cNvSpPr txBox="1"/>
          <p:nvPr>
            <p:ph idx="20" type="title"/>
          </p:nvPr>
        </p:nvSpPr>
        <p:spPr>
          <a:xfrm>
            <a:off x="6542075" y="3321525"/>
            <a:ext cx="1844400" cy="780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61" name="Google Shape;261;p38"/>
          <p:cNvSpPr txBox="1"/>
          <p:nvPr>
            <p:ph hasCustomPrompt="1" idx="21" type="title"/>
          </p:nvPr>
        </p:nvSpPr>
        <p:spPr>
          <a:xfrm>
            <a:off x="5991327" y="1603995"/>
            <a:ext cx="544800" cy="33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38"/>
          <p:cNvSpPr txBox="1"/>
          <p:nvPr>
            <p:ph hasCustomPrompt="1" idx="22" type="title"/>
          </p:nvPr>
        </p:nvSpPr>
        <p:spPr>
          <a:xfrm>
            <a:off x="5991325" y="3005895"/>
            <a:ext cx="544800" cy="30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3" name="Google Shape;26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6" name="Google Shape;266;p39"/>
          <p:cNvSpPr txBox="1"/>
          <p:nvPr>
            <p:ph idx="2" type="title"/>
          </p:nvPr>
        </p:nvSpPr>
        <p:spPr>
          <a:xfrm>
            <a:off x="1278000" y="1592175"/>
            <a:ext cx="1891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7" name="Google Shape;267;p39"/>
          <p:cNvSpPr txBox="1"/>
          <p:nvPr>
            <p:ph idx="3" type="title"/>
          </p:nvPr>
        </p:nvSpPr>
        <p:spPr>
          <a:xfrm>
            <a:off x="1278000" y="1987141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68" name="Google Shape;268;p39"/>
          <p:cNvSpPr txBox="1"/>
          <p:nvPr>
            <p:ph idx="4" type="title"/>
          </p:nvPr>
        </p:nvSpPr>
        <p:spPr>
          <a:xfrm>
            <a:off x="1278000" y="3167775"/>
            <a:ext cx="1891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9" name="Google Shape;269;p39"/>
          <p:cNvSpPr txBox="1"/>
          <p:nvPr>
            <p:ph idx="5" type="title"/>
          </p:nvPr>
        </p:nvSpPr>
        <p:spPr>
          <a:xfrm>
            <a:off x="1278000" y="3562741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0" name="Google Shape;270;p39"/>
          <p:cNvSpPr txBox="1"/>
          <p:nvPr>
            <p:ph idx="6" type="title"/>
          </p:nvPr>
        </p:nvSpPr>
        <p:spPr>
          <a:xfrm>
            <a:off x="3626410" y="1592175"/>
            <a:ext cx="1891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1" name="Google Shape;271;p39"/>
          <p:cNvSpPr txBox="1"/>
          <p:nvPr>
            <p:ph idx="7" type="title"/>
          </p:nvPr>
        </p:nvSpPr>
        <p:spPr>
          <a:xfrm>
            <a:off x="3626410" y="1987141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2" name="Google Shape;272;p39"/>
          <p:cNvSpPr txBox="1"/>
          <p:nvPr>
            <p:ph idx="8" type="title"/>
          </p:nvPr>
        </p:nvSpPr>
        <p:spPr>
          <a:xfrm>
            <a:off x="3626410" y="3167775"/>
            <a:ext cx="1891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3" name="Google Shape;273;p39"/>
          <p:cNvSpPr txBox="1"/>
          <p:nvPr>
            <p:ph idx="9" type="title"/>
          </p:nvPr>
        </p:nvSpPr>
        <p:spPr>
          <a:xfrm>
            <a:off x="3626410" y="3562741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4" name="Google Shape;274;p39"/>
          <p:cNvSpPr txBox="1"/>
          <p:nvPr>
            <p:ph idx="13" type="title"/>
          </p:nvPr>
        </p:nvSpPr>
        <p:spPr>
          <a:xfrm>
            <a:off x="5974807" y="1592175"/>
            <a:ext cx="1891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5" name="Google Shape;275;p39"/>
          <p:cNvSpPr txBox="1"/>
          <p:nvPr>
            <p:ph idx="14" type="title"/>
          </p:nvPr>
        </p:nvSpPr>
        <p:spPr>
          <a:xfrm>
            <a:off x="5974807" y="1987141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6" name="Google Shape;276;p39"/>
          <p:cNvSpPr txBox="1"/>
          <p:nvPr>
            <p:ph idx="15" type="title"/>
          </p:nvPr>
        </p:nvSpPr>
        <p:spPr>
          <a:xfrm>
            <a:off x="5974807" y="3167775"/>
            <a:ext cx="18912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7" name="Google Shape;277;p39"/>
          <p:cNvSpPr txBox="1"/>
          <p:nvPr>
            <p:ph idx="16" type="title"/>
          </p:nvPr>
        </p:nvSpPr>
        <p:spPr>
          <a:xfrm>
            <a:off x="5974807" y="3562741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78" name="Google Shape;278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ine columns">
  <p:cSld name="CUSTOM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1" name="Google Shape;281;p40"/>
          <p:cNvSpPr txBox="1"/>
          <p:nvPr>
            <p:ph idx="2" type="title"/>
          </p:nvPr>
        </p:nvSpPr>
        <p:spPr>
          <a:xfrm>
            <a:off x="1201800" y="1535196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2" name="Google Shape;282;p40"/>
          <p:cNvSpPr txBox="1"/>
          <p:nvPr>
            <p:ph idx="3" type="title"/>
          </p:nvPr>
        </p:nvSpPr>
        <p:spPr>
          <a:xfrm>
            <a:off x="1201800" y="2745696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3" name="Google Shape;283;p40"/>
          <p:cNvSpPr txBox="1"/>
          <p:nvPr>
            <p:ph idx="4" type="title"/>
          </p:nvPr>
        </p:nvSpPr>
        <p:spPr>
          <a:xfrm>
            <a:off x="3626410" y="1535196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4" name="Google Shape;284;p40"/>
          <p:cNvSpPr txBox="1"/>
          <p:nvPr>
            <p:ph idx="5" type="title"/>
          </p:nvPr>
        </p:nvSpPr>
        <p:spPr>
          <a:xfrm>
            <a:off x="3626410" y="2745696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5" name="Google Shape;285;p40"/>
          <p:cNvSpPr txBox="1"/>
          <p:nvPr>
            <p:ph idx="6" type="title"/>
          </p:nvPr>
        </p:nvSpPr>
        <p:spPr>
          <a:xfrm>
            <a:off x="6051007" y="1535196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6" name="Google Shape;286;p40"/>
          <p:cNvSpPr txBox="1"/>
          <p:nvPr>
            <p:ph idx="7" type="title"/>
          </p:nvPr>
        </p:nvSpPr>
        <p:spPr>
          <a:xfrm>
            <a:off x="6051007" y="2745696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7" name="Google Shape;287;p40"/>
          <p:cNvSpPr txBox="1"/>
          <p:nvPr>
            <p:ph idx="8" type="title"/>
          </p:nvPr>
        </p:nvSpPr>
        <p:spPr>
          <a:xfrm>
            <a:off x="1201800" y="3956196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8" name="Google Shape;288;p40"/>
          <p:cNvSpPr txBox="1"/>
          <p:nvPr>
            <p:ph idx="9" type="title"/>
          </p:nvPr>
        </p:nvSpPr>
        <p:spPr>
          <a:xfrm>
            <a:off x="3626410" y="3956196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13" type="title"/>
          </p:nvPr>
        </p:nvSpPr>
        <p:spPr>
          <a:xfrm>
            <a:off x="6051007" y="3956196"/>
            <a:ext cx="18912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400"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1437488" y="2671500"/>
            <a:ext cx="26337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5072663" y="2671500"/>
            <a:ext cx="26337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3" type="title"/>
          </p:nvPr>
        </p:nvSpPr>
        <p:spPr>
          <a:xfrm>
            <a:off x="1437487" y="2139900"/>
            <a:ext cx="2633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6" name="Google Shape;26;p5"/>
          <p:cNvSpPr txBox="1"/>
          <p:nvPr>
            <p:ph idx="4" type="title"/>
          </p:nvPr>
        </p:nvSpPr>
        <p:spPr>
          <a:xfrm>
            <a:off x="5072662" y="2139900"/>
            <a:ext cx="26337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 txBox="1"/>
          <p:nvPr>
            <p:ph type="title"/>
          </p:nvPr>
        </p:nvSpPr>
        <p:spPr>
          <a:xfrm>
            <a:off x="834975" y="1725800"/>
            <a:ext cx="3014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3" name="Google Shape;293;p41"/>
          <p:cNvSpPr txBox="1"/>
          <p:nvPr>
            <p:ph idx="1" type="subTitle"/>
          </p:nvPr>
        </p:nvSpPr>
        <p:spPr>
          <a:xfrm>
            <a:off x="834975" y="2298500"/>
            <a:ext cx="24975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4800425" y="1725800"/>
            <a:ext cx="293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97" name="Google Shape;297;p42"/>
          <p:cNvSpPr txBox="1"/>
          <p:nvPr>
            <p:ph idx="1" type="subTitle"/>
          </p:nvPr>
        </p:nvSpPr>
        <p:spPr>
          <a:xfrm>
            <a:off x="4800425" y="2298500"/>
            <a:ext cx="24975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6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01" name="Google Shape;301;p43"/>
          <p:cNvSpPr txBox="1"/>
          <p:nvPr>
            <p:ph idx="1" type="subTitle"/>
          </p:nvPr>
        </p:nvSpPr>
        <p:spPr>
          <a:xfrm>
            <a:off x="4798875" y="1612700"/>
            <a:ext cx="32274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3"/>
          <p:cNvSpPr txBox="1"/>
          <p:nvPr>
            <p:ph idx="2" type="title"/>
          </p:nvPr>
        </p:nvSpPr>
        <p:spPr>
          <a:xfrm>
            <a:off x="4798875" y="1110375"/>
            <a:ext cx="258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3" name="Google Shape;303;p43"/>
          <p:cNvSpPr txBox="1"/>
          <p:nvPr>
            <p:ph idx="3" type="subTitle"/>
          </p:nvPr>
        </p:nvSpPr>
        <p:spPr>
          <a:xfrm>
            <a:off x="1117725" y="3292875"/>
            <a:ext cx="32274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4" name="Google Shape;304;p43"/>
          <p:cNvSpPr txBox="1"/>
          <p:nvPr>
            <p:ph idx="4" type="title"/>
          </p:nvPr>
        </p:nvSpPr>
        <p:spPr>
          <a:xfrm>
            <a:off x="1117725" y="2790550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5" name="Google Shape;305;p43"/>
          <p:cNvSpPr txBox="1"/>
          <p:nvPr>
            <p:ph idx="5" type="subTitle"/>
          </p:nvPr>
        </p:nvSpPr>
        <p:spPr>
          <a:xfrm>
            <a:off x="1117725" y="1612700"/>
            <a:ext cx="32274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Nunito Light"/>
              <a:buChar char="■"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06" name="Google Shape;306;p43"/>
          <p:cNvSpPr txBox="1"/>
          <p:nvPr>
            <p:ph idx="6" type="title"/>
          </p:nvPr>
        </p:nvSpPr>
        <p:spPr>
          <a:xfrm>
            <a:off x="1117725" y="11103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7" name="Google Shape;307;p43"/>
          <p:cNvSpPr txBox="1"/>
          <p:nvPr>
            <p:ph idx="7" type="subTitle"/>
          </p:nvPr>
        </p:nvSpPr>
        <p:spPr>
          <a:xfrm>
            <a:off x="4798875" y="3292875"/>
            <a:ext cx="32274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8" name="Google Shape;308;p43"/>
          <p:cNvSpPr txBox="1"/>
          <p:nvPr>
            <p:ph idx="8" type="title"/>
          </p:nvPr>
        </p:nvSpPr>
        <p:spPr>
          <a:xfrm>
            <a:off x="4798875" y="2790550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ctrTitle"/>
          </p:nvPr>
        </p:nvSpPr>
        <p:spPr>
          <a:xfrm>
            <a:off x="982848" y="1229001"/>
            <a:ext cx="29946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4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2" name="Google Shape;312;p44"/>
          <p:cNvSpPr txBox="1"/>
          <p:nvPr>
            <p:ph idx="1" type="subTitle"/>
          </p:nvPr>
        </p:nvSpPr>
        <p:spPr>
          <a:xfrm>
            <a:off x="4408775" y="1867330"/>
            <a:ext cx="4568100" cy="3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3" name="Google Shape;313;p44"/>
          <p:cNvSpPr txBox="1"/>
          <p:nvPr/>
        </p:nvSpPr>
        <p:spPr>
          <a:xfrm>
            <a:off x="4407125" y="3529902"/>
            <a:ext cx="36327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4" name="Google Shape;314;p44"/>
          <p:cNvSpPr txBox="1"/>
          <p:nvPr>
            <p:ph idx="2" type="subTitle"/>
          </p:nvPr>
        </p:nvSpPr>
        <p:spPr>
          <a:xfrm>
            <a:off x="4408775" y="2307564"/>
            <a:ext cx="36294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idx="1" type="body"/>
          </p:nvPr>
        </p:nvSpPr>
        <p:spPr>
          <a:xfrm>
            <a:off x="653350" y="2296175"/>
            <a:ext cx="5446500" cy="19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2538525" y="1686200"/>
            <a:ext cx="4066800" cy="18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58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254125" y="1665175"/>
            <a:ext cx="3795600" cy="6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4953925" y="2271200"/>
            <a:ext cx="3096000" cy="15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447458" y="463500"/>
            <a:ext cx="5012400" cy="8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46" Type="http://schemas.openxmlformats.org/officeDocument/2006/relationships/theme" Target="../theme/theme1.xml"/><Relationship Id="rId23" Type="http://schemas.openxmlformats.org/officeDocument/2006/relationships/slideLayout" Target="../slideLayouts/slideLayout23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Baskerville"/>
              <a:buNone/>
              <a:defRPr sz="24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Relationship Id="rId4" Type="http://schemas.openxmlformats.org/officeDocument/2006/relationships/image" Target="../media/image59.png"/><Relationship Id="rId5" Type="http://schemas.openxmlformats.org/officeDocument/2006/relationships/image" Target="../media/image52.png"/><Relationship Id="rId6" Type="http://schemas.openxmlformats.org/officeDocument/2006/relationships/image" Target="../media/image5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53.png"/><Relationship Id="rId6" Type="http://schemas.openxmlformats.org/officeDocument/2006/relationships/image" Target="../media/image6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7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ks.uiuc.edu/Training/Tutorials/" TargetMode="External"/><Relationship Id="rId4" Type="http://schemas.openxmlformats.org/officeDocument/2006/relationships/hyperlink" Target="https://www.rcsb.org/search?q=audit_author.name:Westerlund,%20B." TargetMode="External"/><Relationship Id="rId5" Type="http://schemas.openxmlformats.org/officeDocument/2006/relationships/hyperlink" Target="https://www.rcsb.org/search?q=audit_author.name:Nordlund,%20P." TargetMode="External"/><Relationship Id="rId6" Type="http://schemas.openxmlformats.org/officeDocument/2006/relationships/hyperlink" Target="http://doi.org/10.2210/pdb1AE7/pdb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64.png"/><Relationship Id="rId5" Type="http://schemas.openxmlformats.org/officeDocument/2006/relationships/image" Target="../media/image46.png"/><Relationship Id="rId6" Type="http://schemas.openxmlformats.org/officeDocument/2006/relationships/image" Target="../media/image5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7"/>
          <p:cNvSpPr txBox="1"/>
          <p:nvPr>
            <p:ph type="ctrTitle"/>
          </p:nvPr>
        </p:nvSpPr>
        <p:spPr>
          <a:xfrm>
            <a:off x="1395450" y="1397624"/>
            <a:ext cx="6353100" cy="18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Laboratory project</a:t>
            </a:r>
            <a:endParaRPr/>
          </a:p>
        </p:txBody>
      </p:sp>
      <p:sp>
        <p:nvSpPr>
          <p:cNvPr id="325" name="Google Shape;325;p47"/>
          <p:cNvSpPr txBox="1"/>
          <p:nvPr>
            <p:ph idx="1" type="subTitle"/>
          </p:nvPr>
        </p:nvSpPr>
        <p:spPr>
          <a:xfrm>
            <a:off x="1471650" y="3407513"/>
            <a:ext cx="6353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Biomolecular Modelling Laboratory 2022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5: </a:t>
            </a:r>
            <a:r>
              <a:rPr lang="en"/>
              <a:t>Cecilia Di Gennaro, </a:t>
            </a:r>
            <a:r>
              <a:rPr lang="en"/>
              <a:t>Mila Langone and  Francesca </a:t>
            </a:r>
            <a:r>
              <a:rPr lang="en"/>
              <a:t>Vagnozzi </a:t>
            </a:r>
            <a:endParaRPr/>
          </a:p>
        </p:txBody>
      </p:sp>
      <p:grpSp>
        <p:nvGrpSpPr>
          <p:cNvPr id="326" name="Google Shape;326;p47"/>
          <p:cNvGrpSpPr/>
          <p:nvPr/>
        </p:nvGrpSpPr>
        <p:grpSpPr>
          <a:xfrm>
            <a:off x="2275450" y="2349075"/>
            <a:ext cx="4620810" cy="1179125"/>
            <a:chOff x="2275450" y="2349075"/>
            <a:chExt cx="4620810" cy="1179125"/>
          </a:xfrm>
        </p:grpSpPr>
        <p:sp>
          <p:nvSpPr>
            <p:cNvPr id="327" name="Google Shape;327;p47"/>
            <p:cNvSpPr/>
            <p:nvPr/>
          </p:nvSpPr>
          <p:spPr>
            <a:xfrm>
              <a:off x="2275450" y="2349075"/>
              <a:ext cx="458900" cy="1179125"/>
            </a:xfrm>
            <a:custGeom>
              <a:rect b="b" l="l" r="r" t="t"/>
              <a:pathLst>
                <a:path extrusionOk="0" h="47165" w="18356">
                  <a:moveTo>
                    <a:pt x="17846" y="0"/>
                  </a:moveTo>
                  <a:lnTo>
                    <a:pt x="0" y="0"/>
                  </a:lnTo>
                  <a:lnTo>
                    <a:pt x="0" y="47165"/>
                  </a:lnTo>
                  <a:lnTo>
                    <a:pt x="18356" y="4716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28" name="Google Shape;328;p47"/>
            <p:cNvSpPr/>
            <p:nvPr/>
          </p:nvSpPr>
          <p:spPr>
            <a:xfrm flipH="1">
              <a:off x="6437360" y="2349075"/>
              <a:ext cx="458900" cy="1179125"/>
            </a:xfrm>
            <a:custGeom>
              <a:rect b="b" l="l" r="r" t="t"/>
              <a:pathLst>
                <a:path extrusionOk="0" h="47165" w="18356">
                  <a:moveTo>
                    <a:pt x="17846" y="0"/>
                  </a:moveTo>
                  <a:lnTo>
                    <a:pt x="0" y="0"/>
                  </a:lnTo>
                  <a:lnTo>
                    <a:pt x="0" y="47165"/>
                  </a:lnTo>
                  <a:lnTo>
                    <a:pt x="18356" y="47165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idx="12" type="sldNum"/>
          </p:nvPr>
        </p:nvSpPr>
        <p:spPr>
          <a:xfrm>
            <a:off x="8196050" y="4749900"/>
            <a:ext cx="504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18675"/>
            <a:ext cx="3851075" cy="25248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1" name="Google Shape;43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1050" y="0"/>
            <a:ext cx="3851075" cy="2618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2" name="Google Shape;43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3851075" cy="2618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33" name="Google Shape;43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1050" y="2618675"/>
            <a:ext cx="3851075" cy="25248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9" name="Google Shape;4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25" y="1260225"/>
            <a:ext cx="4318824" cy="25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8650" y="1260236"/>
            <a:ext cx="4318824" cy="2595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6" name="Google Shape;44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875" y="346050"/>
            <a:ext cx="7664249" cy="43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991"/>
            <a:ext cx="3870228" cy="257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0225" y="-50"/>
            <a:ext cx="3870228" cy="257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0224" y="2571991"/>
            <a:ext cx="3870251" cy="2571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49"/>
            <a:ext cx="3870232" cy="2571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25" y="1301550"/>
            <a:ext cx="4226499" cy="25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2225" y="1301558"/>
            <a:ext cx="4226499" cy="2540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8" name="Google Shape;46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775" y="340175"/>
            <a:ext cx="7266449" cy="44631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type="title"/>
          </p:nvPr>
        </p:nvSpPr>
        <p:spPr>
          <a:xfrm>
            <a:off x="2674200" y="383475"/>
            <a:ext cx="3795600" cy="6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RMSD</a:t>
            </a:r>
            <a:endParaRPr/>
          </a:p>
        </p:txBody>
      </p:sp>
      <p:sp>
        <p:nvSpPr>
          <p:cNvPr id="474" name="Google Shape;474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75" name="Google Shape;475;p62"/>
          <p:cNvGraphicFramePr/>
          <p:nvPr/>
        </p:nvGraphicFramePr>
        <p:xfrm>
          <a:off x="1842750" y="116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{1EFBEC0E-007A-4BF5-A0C4-7BECF147F724}</a:tableStyleId>
              </a:tblPr>
              <a:tblGrid>
                <a:gridCol w="2556550"/>
                <a:gridCol w="1648775"/>
                <a:gridCol w="12531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VARIANT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Average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2,853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1,022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AD1D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MET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2,824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0,913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LEU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2,586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0,929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 ASP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3,391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1,263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112 TYR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2,317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0,711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MET &amp; 112 TYR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2,959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1,05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MET &amp; 89 ASP &amp; 112 TYR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2,670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0,829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3"/>
          <p:cNvSpPr txBox="1"/>
          <p:nvPr>
            <p:ph type="title"/>
          </p:nvPr>
        </p:nvSpPr>
        <p:spPr>
          <a:xfrm>
            <a:off x="2674200" y="383475"/>
            <a:ext cx="3795600" cy="6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STABILITY</a:t>
            </a:r>
            <a:endParaRPr/>
          </a:p>
        </p:txBody>
      </p:sp>
      <p:sp>
        <p:nvSpPr>
          <p:cNvPr id="481" name="Google Shape;48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82" name="Google Shape;482;p63"/>
          <p:cNvGraphicFramePr/>
          <p:nvPr/>
        </p:nvGraphicFramePr>
        <p:xfrm>
          <a:off x="2057238" y="118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{1EFBEC0E-007A-4BF5-A0C4-7BECF147F724}</a:tableStyleId>
              </a:tblPr>
              <a:tblGrid>
                <a:gridCol w="2672575"/>
                <a:gridCol w="23569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VARIANT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TOTAL ENERGY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15,79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AD1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MET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LEU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9,62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 ASP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11,27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112 TYR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11,38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MET &amp; 112 TYR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3,80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69 MET &amp; 89 ASP &amp; 112 TYR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-1,10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4"/>
          <p:cNvSpPr/>
          <p:nvPr/>
        </p:nvSpPr>
        <p:spPr>
          <a:xfrm>
            <a:off x="3117075" y="3872175"/>
            <a:ext cx="2909700" cy="9975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4"/>
          <p:cNvSpPr/>
          <p:nvPr/>
        </p:nvSpPr>
        <p:spPr>
          <a:xfrm>
            <a:off x="457200" y="2699300"/>
            <a:ext cx="2473800" cy="663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4"/>
          <p:cNvSpPr/>
          <p:nvPr/>
        </p:nvSpPr>
        <p:spPr>
          <a:xfrm>
            <a:off x="6213025" y="2699300"/>
            <a:ext cx="2402700" cy="6633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4"/>
          <p:cNvSpPr/>
          <p:nvPr/>
        </p:nvSpPr>
        <p:spPr>
          <a:xfrm>
            <a:off x="5664200" y="1177600"/>
            <a:ext cx="2402700" cy="663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4"/>
          <p:cNvSpPr/>
          <p:nvPr/>
        </p:nvSpPr>
        <p:spPr>
          <a:xfrm>
            <a:off x="224550" y="1177600"/>
            <a:ext cx="3255300" cy="663300"/>
          </a:xfrm>
          <a:prstGeom prst="roundRect">
            <a:avLst>
              <a:gd fmla="val 16667" name="adj"/>
            </a:avLst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4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IMPROVEMENTS</a:t>
            </a:r>
            <a:endParaRPr/>
          </a:p>
        </p:txBody>
      </p:sp>
      <p:sp>
        <p:nvSpPr>
          <p:cNvPr id="493" name="Google Shape;493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4" name="Google Shape;494;p64"/>
          <p:cNvPicPr preferRelativeResize="0"/>
          <p:nvPr/>
        </p:nvPicPr>
        <p:blipFill rotWithShape="1">
          <a:blip r:embed="rId3">
            <a:alphaModFix/>
          </a:blip>
          <a:srcRect b="9156" l="0" r="0" t="0"/>
          <a:stretch/>
        </p:blipFill>
        <p:spPr>
          <a:xfrm>
            <a:off x="3479813" y="1500188"/>
            <a:ext cx="218437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4"/>
          <p:cNvSpPr txBox="1"/>
          <p:nvPr/>
        </p:nvSpPr>
        <p:spPr>
          <a:xfrm>
            <a:off x="285150" y="1137850"/>
            <a:ext cx="31341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Increase simulation </a:t>
            </a: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time or steps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6" name="Google Shape;496;p64"/>
          <p:cNvSpPr txBox="1"/>
          <p:nvPr/>
        </p:nvSpPr>
        <p:spPr>
          <a:xfrm>
            <a:off x="423750" y="2815400"/>
            <a:ext cx="269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Different </a:t>
            </a: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solvation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method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7" name="Google Shape;497;p64"/>
          <p:cNvSpPr txBox="1"/>
          <p:nvPr/>
        </p:nvSpPr>
        <p:spPr>
          <a:xfrm>
            <a:off x="5813600" y="1177600"/>
            <a:ext cx="21039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Increase </a:t>
            </a: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temperature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8" name="Google Shape;498;p64"/>
          <p:cNvSpPr txBox="1"/>
          <p:nvPr/>
        </p:nvSpPr>
        <p:spPr>
          <a:xfrm>
            <a:off x="6213025" y="2815400"/>
            <a:ext cx="254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Combination 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of mutations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99" name="Google Shape;499;p64"/>
          <p:cNvSpPr txBox="1"/>
          <p:nvPr/>
        </p:nvSpPr>
        <p:spPr>
          <a:xfrm>
            <a:off x="3255450" y="3872175"/>
            <a:ext cx="27747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Set </a:t>
            </a:r>
            <a:r>
              <a:rPr b="1"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numberOfRuns</a:t>
            </a:r>
            <a:r>
              <a:rPr lang="en" sz="16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 to higher numbers: optimal or trapped solution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SPHERE</a:t>
            </a:r>
            <a:endParaRPr/>
          </a:p>
        </p:txBody>
      </p:sp>
      <p:sp>
        <p:nvSpPr>
          <p:cNvPr id="505" name="Google Shape;50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6" name="Google Shape;506;p65"/>
          <p:cNvPicPr preferRelativeResize="0"/>
          <p:nvPr/>
        </p:nvPicPr>
        <p:blipFill rotWithShape="1">
          <a:blip r:embed="rId3">
            <a:alphaModFix/>
          </a:blip>
          <a:srcRect b="0" l="8112" r="45895" t="16485"/>
          <a:stretch/>
        </p:blipFill>
        <p:spPr>
          <a:xfrm>
            <a:off x="5052175" y="1303525"/>
            <a:ext cx="3165250" cy="32458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7" name="Google Shape;507;p65"/>
          <p:cNvGraphicFramePr/>
          <p:nvPr/>
        </p:nvGraphicFramePr>
        <p:xfrm>
          <a:off x="758775" y="2012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{1EFBEC0E-007A-4BF5-A0C4-7BECF147F724}</a:tableStyleId>
              </a:tblPr>
              <a:tblGrid>
                <a:gridCol w="1455100"/>
                <a:gridCol w="1177750"/>
                <a:gridCol w="11586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Variant</a:t>
                      </a:r>
                      <a:endParaRPr b="1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 Q-Value</a:t>
                      </a:r>
                      <a:endParaRPr b="1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SD</a:t>
                      </a:r>
                      <a:endParaRPr b="1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0,84943363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0,01014880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&amp; 89 &amp; 112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0,72172545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0,03017851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48"/>
          <p:cNvGrpSpPr/>
          <p:nvPr/>
        </p:nvGrpSpPr>
        <p:grpSpPr>
          <a:xfrm>
            <a:off x="1740355" y="860088"/>
            <a:ext cx="5156045" cy="3423325"/>
            <a:chOff x="1740355" y="857850"/>
            <a:chExt cx="5156045" cy="3423325"/>
          </a:xfrm>
        </p:grpSpPr>
        <p:sp>
          <p:nvSpPr>
            <p:cNvPr id="334" name="Google Shape;334;p48"/>
            <p:cNvSpPr/>
            <p:nvPr/>
          </p:nvSpPr>
          <p:spPr>
            <a:xfrm flipH="1">
              <a:off x="1740432" y="862325"/>
              <a:ext cx="5155968" cy="675799"/>
            </a:xfrm>
            <a:custGeom>
              <a:rect b="b" l="l" r="r" t="t"/>
              <a:pathLst>
                <a:path extrusionOk="0" h="44105" w="69600">
                  <a:moveTo>
                    <a:pt x="0" y="0"/>
                  </a:moveTo>
                  <a:lnTo>
                    <a:pt x="69600" y="0"/>
                  </a:lnTo>
                  <a:lnTo>
                    <a:pt x="69600" y="44105"/>
                  </a:lnTo>
                </a:path>
              </a:pathLst>
            </a:custGeom>
            <a:noFill/>
            <a:ln>
              <a:noFill/>
            </a:ln>
          </p:spPr>
        </p:sp>
        <p:sp>
          <p:nvSpPr>
            <p:cNvPr id="335" name="Google Shape;335;p48"/>
            <p:cNvSpPr/>
            <p:nvPr/>
          </p:nvSpPr>
          <p:spPr>
            <a:xfrm rot="10800000">
              <a:off x="1740355" y="3605376"/>
              <a:ext cx="5151270" cy="675799"/>
            </a:xfrm>
            <a:custGeom>
              <a:rect b="b" l="l" r="r" t="t"/>
              <a:pathLst>
                <a:path extrusionOk="0" h="44105" w="69600">
                  <a:moveTo>
                    <a:pt x="0" y="0"/>
                  </a:moveTo>
                  <a:lnTo>
                    <a:pt x="69600" y="0"/>
                  </a:lnTo>
                  <a:lnTo>
                    <a:pt x="69600" y="44105"/>
                  </a:lnTo>
                </a:path>
              </a:pathLst>
            </a:custGeom>
            <a:noFill/>
            <a:ln>
              <a:noFill/>
            </a:ln>
          </p:spPr>
        </p:sp>
        <p:cxnSp>
          <p:nvCxnSpPr>
            <p:cNvPr id="336" name="Google Shape;336;p48"/>
            <p:cNvCxnSpPr/>
            <p:nvPr/>
          </p:nvCxnSpPr>
          <p:spPr>
            <a:xfrm>
              <a:off x="6896400" y="857850"/>
              <a:ext cx="0" cy="342330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337" name="Google Shape;337;p48"/>
          <p:cNvSpPr txBox="1"/>
          <p:nvPr>
            <p:ph type="title"/>
          </p:nvPr>
        </p:nvSpPr>
        <p:spPr>
          <a:xfrm>
            <a:off x="457200" y="959425"/>
            <a:ext cx="4246800" cy="6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Notexin (1AE7)</a:t>
            </a:r>
            <a:r>
              <a:rPr lang="en" sz="360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endParaRPr sz="36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38" name="Google Shape;338;p48"/>
          <p:cNvSpPr txBox="1"/>
          <p:nvPr>
            <p:ph idx="1" type="subTitle"/>
          </p:nvPr>
        </p:nvSpPr>
        <p:spPr>
          <a:xfrm>
            <a:off x="457200" y="1986313"/>
            <a:ext cx="3954300" cy="3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-"/>
            </a:pPr>
            <a:r>
              <a:rPr lang="en" sz="2000"/>
              <a:t>Single-peptide chain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-"/>
            </a:pPr>
            <a:r>
              <a:rPr lang="en" sz="2000"/>
              <a:t>119 AAs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idact Gothic"/>
              <a:buChar char="-"/>
            </a:pPr>
            <a:r>
              <a:rPr lang="en" sz="2000"/>
              <a:t>7 disulfide-bridges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-"/>
            </a:pPr>
            <a:r>
              <a:rPr lang="en" sz="2000"/>
              <a:t>4 main helices: αA, αB, αC and αE</a:t>
            </a:r>
            <a:endParaRPr sz="2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39" name="Google Shape;339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0" name="Google Shape;340;p48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4472299" y="329000"/>
            <a:ext cx="3954425" cy="395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6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simulation steps</a:t>
            </a:r>
            <a:endParaRPr/>
          </a:p>
        </p:txBody>
      </p:sp>
      <p:sp>
        <p:nvSpPr>
          <p:cNvPr id="513" name="Google Shape;513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66"/>
          <p:cNvPicPr preferRelativeResize="0"/>
          <p:nvPr/>
        </p:nvPicPr>
        <p:blipFill rotWithShape="1">
          <a:blip r:embed="rId3">
            <a:alphaModFix/>
          </a:blip>
          <a:srcRect b="0" l="44594" r="3754" t="26231"/>
          <a:stretch/>
        </p:blipFill>
        <p:spPr>
          <a:xfrm>
            <a:off x="5616175" y="1317177"/>
            <a:ext cx="2940599" cy="237157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5" name="Google Shape;515;p66"/>
          <p:cNvGraphicFramePr/>
          <p:nvPr/>
        </p:nvGraphicFramePr>
        <p:xfrm>
          <a:off x="647125" y="18530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{1EFBEC0E-007A-4BF5-A0C4-7BECF147F724}</a:tableStyleId>
              </a:tblPr>
              <a:tblGrid>
                <a:gridCol w="1560100"/>
                <a:gridCol w="1560100"/>
                <a:gridCol w="1560100"/>
              </a:tblGrid>
              <a:tr h="43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VARIANT</a:t>
                      </a:r>
                      <a:endParaRPr b="1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 Q-value</a:t>
                      </a:r>
                      <a:endParaRPr b="1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SD</a:t>
                      </a:r>
                      <a:endParaRPr b="1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43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0,5313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0,00749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3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&amp; 89 &amp; 112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0,6016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0,00748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16" name="Google Shape;516;p66"/>
          <p:cNvSpPr txBox="1"/>
          <p:nvPr/>
        </p:nvSpPr>
        <p:spPr>
          <a:xfrm>
            <a:off x="647125" y="1191888"/>
            <a:ext cx="247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From 10 000 to 50 000 steps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17" name="Google Shape;517;p66"/>
          <p:cNvSpPr txBox="1"/>
          <p:nvPr/>
        </p:nvSpPr>
        <p:spPr>
          <a:xfrm>
            <a:off x="1348513" y="3152875"/>
            <a:ext cx="41415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*Mean and SD between the last 50 frames of the simulation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7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523" name="Google Shape;523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4" name="Google Shape;524;p67"/>
          <p:cNvPicPr preferRelativeResize="0"/>
          <p:nvPr/>
        </p:nvPicPr>
        <p:blipFill rotWithShape="1">
          <a:blip r:embed="rId3">
            <a:alphaModFix/>
          </a:blip>
          <a:srcRect b="3430" l="14678" r="44972" t="15480"/>
          <a:stretch/>
        </p:blipFill>
        <p:spPr>
          <a:xfrm>
            <a:off x="1506575" y="923788"/>
            <a:ext cx="2793199" cy="2056426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7"/>
          <p:cNvSpPr txBox="1"/>
          <p:nvPr/>
        </p:nvSpPr>
        <p:spPr>
          <a:xfrm>
            <a:off x="1666425" y="669425"/>
            <a:ext cx="11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RMSF: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26" name="Google Shape;526;p67"/>
          <p:cNvPicPr preferRelativeResize="0"/>
          <p:nvPr/>
        </p:nvPicPr>
        <p:blipFill rotWithShape="1">
          <a:blip r:embed="rId4">
            <a:alphaModFix/>
          </a:blip>
          <a:srcRect b="12756" l="12666" r="45736" t="15497"/>
          <a:stretch/>
        </p:blipFill>
        <p:spPr>
          <a:xfrm>
            <a:off x="1388675" y="2895050"/>
            <a:ext cx="2911100" cy="202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7"/>
          <p:cNvSpPr txBox="1"/>
          <p:nvPr/>
        </p:nvSpPr>
        <p:spPr>
          <a:xfrm>
            <a:off x="284850" y="1751900"/>
            <a:ext cx="4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WT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528" name="Google Shape;528;p67"/>
          <p:cNvSpPr txBox="1"/>
          <p:nvPr/>
        </p:nvSpPr>
        <p:spPr>
          <a:xfrm>
            <a:off x="327600" y="3475300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Mutate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29" name="Google Shape;529;p67"/>
          <p:cNvPicPr preferRelativeResize="0"/>
          <p:nvPr/>
        </p:nvPicPr>
        <p:blipFill rotWithShape="1">
          <a:blip r:embed="rId5">
            <a:alphaModFix/>
          </a:blip>
          <a:srcRect b="-1954" l="9303" r="19889" t="15103"/>
          <a:stretch/>
        </p:blipFill>
        <p:spPr>
          <a:xfrm>
            <a:off x="5163800" y="1108651"/>
            <a:ext cx="3186398" cy="180706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7"/>
          <p:cNvSpPr txBox="1"/>
          <p:nvPr/>
        </p:nvSpPr>
        <p:spPr>
          <a:xfrm>
            <a:off x="6665725" y="646100"/>
            <a:ext cx="7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idact Gothic"/>
                <a:ea typeface="Didact Gothic"/>
                <a:cs typeface="Didact Gothic"/>
                <a:sym typeface="Didact Gothic"/>
              </a:rPr>
              <a:t>RMSD: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531" name="Google Shape;531;p67"/>
          <p:cNvPicPr preferRelativeResize="0"/>
          <p:nvPr/>
        </p:nvPicPr>
        <p:blipFill rotWithShape="1">
          <a:blip r:embed="rId6">
            <a:alphaModFix/>
          </a:blip>
          <a:srcRect b="0" l="7944" r="20288" t="14857"/>
          <a:stretch/>
        </p:blipFill>
        <p:spPr>
          <a:xfrm>
            <a:off x="5163800" y="3092900"/>
            <a:ext cx="3186398" cy="17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8"/>
          <p:cNvSpPr txBox="1"/>
          <p:nvPr>
            <p:ph type="title"/>
          </p:nvPr>
        </p:nvSpPr>
        <p:spPr>
          <a:xfrm>
            <a:off x="2680275" y="1165875"/>
            <a:ext cx="3439500" cy="11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THANK YOU FOR YOUR ATTENTION</a:t>
            </a:r>
            <a:endParaRPr/>
          </a:p>
        </p:txBody>
      </p:sp>
      <p:sp>
        <p:nvSpPr>
          <p:cNvPr id="537" name="Google Shape;537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68"/>
          <p:cNvSpPr txBox="1"/>
          <p:nvPr/>
        </p:nvSpPr>
        <p:spPr>
          <a:xfrm>
            <a:off x="2580300" y="2316075"/>
            <a:ext cx="368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Do you have any questions?</a:t>
            </a:r>
            <a:endParaRPr sz="100"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grpSp>
        <p:nvGrpSpPr>
          <p:cNvPr id="539" name="Google Shape;539;p68"/>
          <p:cNvGrpSpPr/>
          <p:nvPr/>
        </p:nvGrpSpPr>
        <p:grpSpPr>
          <a:xfrm flipH="1" rot="5400000">
            <a:off x="7214422" y="284779"/>
            <a:ext cx="1963715" cy="1641653"/>
            <a:chOff x="155005" y="513288"/>
            <a:chExt cx="1898777" cy="1631537"/>
          </a:xfrm>
        </p:grpSpPr>
        <p:grpSp>
          <p:nvGrpSpPr>
            <p:cNvPr id="540" name="Google Shape;540;p68"/>
            <p:cNvGrpSpPr/>
            <p:nvPr/>
          </p:nvGrpSpPr>
          <p:grpSpPr>
            <a:xfrm>
              <a:off x="155005" y="513288"/>
              <a:ext cx="726416" cy="719878"/>
              <a:chOff x="5145025" y="1671328"/>
              <a:chExt cx="536100" cy="531197"/>
            </a:xfrm>
          </p:grpSpPr>
          <p:sp>
            <p:nvSpPr>
              <p:cNvPr id="541" name="Google Shape;541;p68"/>
              <p:cNvSpPr/>
              <p:nvPr/>
            </p:nvSpPr>
            <p:spPr>
              <a:xfrm>
                <a:off x="5178325" y="1699725"/>
                <a:ext cx="502800" cy="502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68"/>
              <p:cNvSpPr/>
              <p:nvPr/>
            </p:nvSpPr>
            <p:spPr>
              <a:xfrm rot="-1881077">
                <a:off x="5195948" y="1751829"/>
                <a:ext cx="395553" cy="306698"/>
              </a:xfrm>
              <a:prstGeom prst="ellipse">
                <a:avLst/>
              </a:prstGeom>
              <a:gradFill>
                <a:gsLst>
                  <a:gs pos="0">
                    <a:srgbClr val="DA5050"/>
                  </a:gs>
                  <a:gs pos="16000">
                    <a:schemeClr val="accent1"/>
                  </a:gs>
                  <a:gs pos="34000">
                    <a:schemeClr val="accent2"/>
                  </a:gs>
                  <a:gs pos="61000">
                    <a:schemeClr val="accent3"/>
                  </a:gs>
                  <a:gs pos="100000">
                    <a:schemeClr val="accent3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3" name="Google Shape;543;p68"/>
            <p:cNvGrpSpPr/>
            <p:nvPr/>
          </p:nvGrpSpPr>
          <p:grpSpPr>
            <a:xfrm>
              <a:off x="1582925" y="1678274"/>
              <a:ext cx="470857" cy="466550"/>
              <a:chOff x="5145025" y="1671328"/>
              <a:chExt cx="536100" cy="531197"/>
            </a:xfrm>
          </p:grpSpPr>
          <p:sp>
            <p:nvSpPr>
              <p:cNvPr id="544" name="Google Shape;544;p68"/>
              <p:cNvSpPr/>
              <p:nvPr/>
            </p:nvSpPr>
            <p:spPr>
              <a:xfrm>
                <a:off x="5178325" y="1699725"/>
                <a:ext cx="502800" cy="502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68"/>
              <p:cNvSpPr/>
              <p:nvPr/>
            </p:nvSpPr>
            <p:spPr>
              <a:xfrm rot="-1881077">
                <a:off x="5195948" y="1751829"/>
                <a:ext cx="395553" cy="306698"/>
              </a:xfrm>
              <a:prstGeom prst="ellipse">
                <a:avLst/>
              </a:prstGeom>
              <a:gradFill>
                <a:gsLst>
                  <a:gs pos="0">
                    <a:srgbClr val="DA5050"/>
                  </a:gs>
                  <a:gs pos="16000">
                    <a:schemeClr val="accent1"/>
                  </a:gs>
                  <a:gs pos="34000">
                    <a:schemeClr val="accent2"/>
                  </a:gs>
                  <a:gs pos="61000">
                    <a:schemeClr val="accent3"/>
                  </a:gs>
                  <a:gs pos="100000">
                    <a:schemeClr val="accent3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6" name="Google Shape;546;p68"/>
            <p:cNvSpPr/>
            <p:nvPr/>
          </p:nvSpPr>
          <p:spPr>
            <a:xfrm rot="545417">
              <a:off x="811391" y="951649"/>
              <a:ext cx="432937" cy="73490"/>
            </a:xfrm>
            <a:prstGeom prst="roundRect">
              <a:avLst>
                <a:gd fmla="val 40208" name="adj"/>
              </a:avLst>
            </a:prstGeom>
            <a:gradFill>
              <a:gsLst>
                <a:gs pos="0">
                  <a:schemeClr val="dk1"/>
                </a:gs>
                <a:gs pos="30000">
                  <a:srgbClr val="999999"/>
                </a:gs>
                <a:gs pos="66000">
                  <a:srgbClr val="1E1E1E"/>
                </a:gs>
                <a:gs pos="100000">
                  <a:srgbClr val="05050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8"/>
            <p:cNvSpPr/>
            <p:nvPr/>
          </p:nvSpPr>
          <p:spPr>
            <a:xfrm rot="4176737">
              <a:off x="1415992" y="1489564"/>
              <a:ext cx="489995" cy="73771"/>
            </a:xfrm>
            <a:prstGeom prst="roundRect">
              <a:avLst>
                <a:gd fmla="val 40208" name="adj"/>
              </a:avLst>
            </a:prstGeom>
            <a:gradFill>
              <a:gsLst>
                <a:gs pos="0">
                  <a:schemeClr val="dk1"/>
                </a:gs>
                <a:gs pos="30000">
                  <a:srgbClr val="999999"/>
                </a:gs>
                <a:gs pos="66000">
                  <a:srgbClr val="1E1E1E"/>
                </a:gs>
                <a:gs pos="100000">
                  <a:srgbClr val="05050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8" name="Google Shape;548;p68"/>
            <p:cNvGrpSpPr/>
            <p:nvPr/>
          </p:nvGrpSpPr>
          <p:grpSpPr>
            <a:xfrm>
              <a:off x="1179105" y="749212"/>
              <a:ext cx="601627" cy="608830"/>
              <a:chOff x="5844325" y="1775086"/>
              <a:chExt cx="334200" cy="338164"/>
            </a:xfrm>
          </p:grpSpPr>
          <p:sp>
            <p:nvSpPr>
              <p:cNvPr id="549" name="Google Shape;549;p68"/>
              <p:cNvSpPr/>
              <p:nvPr/>
            </p:nvSpPr>
            <p:spPr>
              <a:xfrm>
                <a:off x="5854225" y="1788950"/>
                <a:ext cx="324300" cy="3243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68"/>
              <p:cNvSpPr/>
              <p:nvPr/>
            </p:nvSpPr>
            <p:spPr>
              <a:xfrm rot="-1881191">
                <a:off x="5874591" y="1822819"/>
                <a:ext cx="234667" cy="182034"/>
              </a:xfrm>
              <a:prstGeom prst="ellipse">
                <a:avLst/>
              </a:prstGeom>
              <a:gradFill>
                <a:gsLst>
                  <a:gs pos="0">
                    <a:srgbClr val="999999"/>
                  </a:gs>
                  <a:gs pos="58000">
                    <a:schemeClr val="dk1"/>
                  </a:gs>
                  <a:gs pos="100000">
                    <a:schemeClr val="dk1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51" name="Google Shape;551;p68"/>
          <p:cNvSpPr/>
          <p:nvPr/>
        </p:nvSpPr>
        <p:spPr>
          <a:xfrm>
            <a:off x="1295725" y="828850"/>
            <a:ext cx="6155905" cy="3534529"/>
          </a:xfrm>
          <a:custGeom>
            <a:rect b="b" l="l" r="r" t="t"/>
            <a:pathLst>
              <a:path extrusionOk="0" h="9064" w="16269">
                <a:moveTo>
                  <a:pt x="428" y="0"/>
                </a:moveTo>
                <a:cubicBezTo>
                  <a:pt x="193" y="0"/>
                  <a:pt x="2" y="191"/>
                  <a:pt x="2" y="428"/>
                </a:cubicBezTo>
                <a:lnTo>
                  <a:pt x="2" y="6900"/>
                </a:lnTo>
                <a:cubicBezTo>
                  <a:pt x="1" y="7136"/>
                  <a:pt x="193" y="7328"/>
                  <a:pt x="428" y="7328"/>
                </a:cubicBezTo>
                <a:lnTo>
                  <a:pt x="12834" y="7328"/>
                </a:lnTo>
                <a:lnTo>
                  <a:pt x="13836" y="9064"/>
                </a:lnTo>
                <a:lnTo>
                  <a:pt x="14839" y="7328"/>
                </a:lnTo>
                <a:lnTo>
                  <a:pt x="15839" y="7328"/>
                </a:lnTo>
                <a:cubicBezTo>
                  <a:pt x="16076" y="7328"/>
                  <a:pt x="16269" y="7137"/>
                  <a:pt x="16269" y="6900"/>
                </a:cubicBezTo>
                <a:lnTo>
                  <a:pt x="16269" y="428"/>
                </a:lnTo>
                <a:cubicBezTo>
                  <a:pt x="16267" y="191"/>
                  <a:pt x="16076" y="0"/>
                  <a:pt x="15839" y="0"/>
                </a:cubicBezTo>
                <a:close/>
              </a:path>
            </a:pathLst>
          </a:custGeom>
          <a:noFill/>
          <a:ln cap="flat" cmpd="sng" w="9525">
            <a:solidFill>
              <a:srgbClr val="B3C3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9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7" name="Google Shape;557;p69"/>
          <p:cNvSpPr txBox="1"/>
          <p:nvPr>
            <p:ph idx="5" type="subTitle"/>
          </p:nvPr>
        </p:nvSpPr>
        <p:spPr>
          <a:xfrm>
            <a:off x="840825" y="1415725"/>
            <a:ext cx="74622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6784" lvl="0" marL="283464" rtl="0" algn="l">
              <a:spcBef>
                <a:spcPts val="300"/>
              </a:spcBef>
              <a:spcAft>
                <a:spcPts val="0"/>
              </a:spcAft>
              <a:buSzPts val="1200"/>
              <a:buFont typeface="Didact Gothic"/>
              <a:buChar char="■"/>
            </a:pP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Phillips, J.,Hardy, D. (2017). NAMD TUTORIAL.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Tutorials (uiuc.edu)</a:t>
            </a:r>
            <a:r>
              <a:rPr b="1"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176784" lvl="0" marL="283464" rtl="0" algn="l">
              <a:spcBef>
                <a:spcPts val="300"/>
              </a:spcBef>
              <a:spcAft>
                <a:spcPts val="0"/>
              </a:spcAft>
              <a:buSzPts val="1200"/>
              <a:buFont typeface="Didact Gothic"/>
              <a:buChar char="■"/>
            </a:pPr>
            <a:r>
              <a:rPr lang="en" sz="1050"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Westerlund, B.</a:t>
            </a: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50"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Nordlund, P.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(1997), Notexin, A presynaptic neurotoxic phospholipase A2 doi: </a:t>
            </a:r>
            <a:r>
              <a:rPr lang="en" sz="1050" u="sng">
                <a:solidFill>
                  <a:srgbClr val="3366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10.2210/pdb1AE7/pdb</a:t>
            </a:r>
            <a:endParaRPr sz="1050" u="sng">
              <a:solidFill>
                <a:srgbClr val="33669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413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9"/>
          <p:cNvSpPr txBox="1"/>
          <p:nvPr>
            <p:ph type="title"/>
          </p:nvPr>
        </p:nvSpPr>
        <p:spPr>
          <a:xfrm>
            <a:off x="758850" y="2820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SOLVATION</a:t>
            </a:r>
            <a:endParaRPr/>
          </a:p>
        </p:txBody>
      </p:sp>
      <p:sp>
        <p:nvSpPr>
          <p:cNvPr id="346" name="Google Shape;346;p49"/>
          <p:cNvSpPr txBox="1"/>
          <p:nvPr/>
        </p:nvSpPr>
        <p:spPr>
          <a:xfrm>
            <a:off x="758850" y="854725"/>
            <a:ext cx="37011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S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olvate the protein in an explicit solvent</a:t>
            </a:r>
            <a:endParaRPr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7" name="Google Shape;34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49"/>
          <p:cNvSpPr/>
          <p:nvPr/>
        </p:nvSpPr>
        <p:spPr>
          <a:xfrm>
            <a:off x="2238600" y="1596325"/>
            <a:ext cx="741600" cy="74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9"/>
          <p:cNvSpPr txBox="1"/>
          <p:nvPr/>
        </p:nvSpPr>
        <p:spPr>
          <a:xfrm>
            <a:off x="934050" y="2478425"/>
            <a:ext cx="3350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Introduce the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protein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in a water box with periodic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boundary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conditions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</a:t>
            </a:r>
            <a:endParaRPr/>
          </a:p>
        </p:txBody>
      </p:sp>
      <p:sp>
        <p:nvSpPr>
          <p:cNvPr id="350" name="Google Shape;350;p49"/>
          <p:cNvSpPr txBox="1"/>
          <p:nvPr/>
        </p:nvSpPr>
        <p:spPr>
          <a:xfrm>
            <a:off x="1433100" y="4205825"/>
            <a:ext cx="2352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Create a ionized version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</a:t>
            </a:r>
            <a:endParaRPr/>
          </a:p>
        </p:txBody>
      </p:sp>
      <p:sp>
        <p:nvSpPr>
          <p:cNvPr id="351" name="Google Shape;351;p49"/>
          <p:cNvSpPr/>
          <p:nvPr/>
        </p:nvSpPr>
        <p:spPr>
          <a:xfrm>
            <a:off x="2238600" y="3235625"/>
            <a:ext cx="741600" cy="741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/>
          </a:blip>
          <a:srcRect b="6959" l="44620" r="12185" t="20545"/>
          <a:stretch/>
        </p:blipFill>
        <p:spPr>
          <a:xfrm>
            <a:off x="4828375" y="1077225"/>
            <a:ext cx="3296898" cy="348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0"/>
          <p:cNvSpPr/>
          <p:nvPr/>
        </p:nvSpPr>
        <p:spPr>
          <a:xfrm>
            <a:off x="3195600" y="1490075"/>
            <a:ext cx="2752800" cy="1955400"/>
          </a:xfrm>
          <a:prstGeom prst="horizontalScroll">
            <a:avLst>
              <a:gd fmla="val 12500" name="adj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0"/>
          <p:cNvSpPr txBox="1"/>
          <p:nvPr>
            <p:ph type="title"/>
          </p:nvPr>
        </p:nvSpPr>
        <p:spPr>
          <a:xfrm>
            <a:off x="758850" y="250543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PARAMETERS</a:t>
            </a:r>
            <a:endParaRPr/>
          </a:p>
        </p:txBody>
      </p:sp>
      <p:sp>
        <p:nvSpPr>
          <p:cNvPr id="359" name="Google Shape;35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50"/>
          <p:cNvSpPr txBox="1"/>
          <p:nvPr/>
        </p:nvSpPr>
        <p:spPr>
          <a:xfrm>
            <a:off x="3636150" y="1892225"/>
            <a:ext cx="1871700" cy="1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T=600K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time=100ns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frames=1ns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Center=22; 25; 41.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WB size=5 Å</a:t>
            </a:r>
            <a:endParaRPr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aleway"/>
                <a:ea typeface="Raleway"/>
                <a:cs typeface="Raleway"/>
                <a:sym typeface="Raleway"/>
              </a:rPr>
              <a:t># steps= 10000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61" name="Google Shape;361;p50"/>
          <p:cNvPicPr preferRelativeResize="0"/>
          <p:nvPr/>
        </p:nvPicPr>
        <p:blipFill rotWithShape="1">
          <a:blip r:embed="rId3">
            <a:alphaModFix/>
          </a:blip>
          <a:srcRect b="1998" l="44435" r="7049" t="8371"/>
          <a:stretch/>
        </p:blipFill>
        <p:spPr>
          <a:xfrm>
            <a:off x="316425" y="1312013"/>
            <a:ext cx="2414925" cy="2519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0"/>
          <p:cNvPicPr preferRelativeResize="0"/>
          <p:nvPr/>
        </p:nvPicPr>
        <p:blipFill rotWithShape="1">
          <a:blip r:embed="rId4">
            <a:alphaModFix/>
          </a:blip>
          <a:srcRect b="13151" l="49055" r="13244" t="26849"/>
          <a:stretch/>
        </p:blipFill>
        <p:spPr>
          <a:xfrm>
            <a:off x="6412650" y="1312025"/>
            <a:ext cx="2414925" cy="251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368" name="Google Shape;36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69" name="Google Shape;369;p51"/>
          <p:cNvGrpSpPr/>
          <p:nvPr/>
        </p:nvGrpSpPr>
        <p:grpSpPr>
          <a:xfrm>
            <a:off x="102975" y="1226638"/>
            <a:ext cx="8938025" cy="3523269"/>
            <a:chOff x="0" y="1189739"/>
            <a:chExt cx="8938025" cy="3692380"/>
          </a:xfrm>
        </p:grpSpPr>
        <p:grpSp>
          <p:nvGrpSpPr>
            <p:cNvPr id="370" name="Google Shape;370;p51"/>
            <p:cNvGrpSpPr/>
            <p:nvPr/>
          </p:nvGrpSpPr>
          <p:grpSpPr>
            <a:xfrm>
              <a:off x="0" y="1189989"/>
              <a:ext cx="2214600" cy="3057921"/>
              <a:chOff x="0" y="1189989"/>
              <a:chExt cx="2214600" cy="3057921"/>
            </a:xfrm>
          </p:grpSpPr>
          <p:sp>
            <p:nvSpPr>
              <p:cNvPr id="371" name="Google Shape;371;p51"/>
              <p:cNvSpPr/>
              <p:nvPr/>
            </p:nvSpPr>
            <p:spPr>
              <a:xfrm>
                <a:off x="0" y="1189989"/>
                <a:ext cx="2214600" cy="669000"/>
              </a:xfrm>
              <a:prstGeom prst="homePlate">
                <a:avLst>
                  <a:gd fmla="val 50000" name="adj"/>
                </a:avLst>
              </a:prstGeom>
              <a:solidFill>
                <a:srgbClr val="80201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2" name="Google Shape;372;p51"/>
              <p:cNvSpPr txBox="1"/>
              <p:nvPr/>
            </p:nvSpPr>
            <p:spPr>
              <a:xfrm>
                <a:off x="295050" y="1897410"/>
                <a:ext cx="1624500" cy="235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latin typeface="Raleway"/>
                    <a:ea typeface="Raleway"/>
                    <a:cs typeface="Raleway"/>
                    <a:sym typeface="Raleway"/>
                  </a:rPr>
                  <a:t>Two </a:t>
                </a: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s</a:t>
                </a: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imulations of the </a:t>
                </a:r>
                <a:r>
                  <a:rPr b="1" lang="en" sz="1500">
                    <a:latin typeface="Raleway"/>
                    <a:ea typeface="Raleway"/>
                    <a:cs typeface="Raleway"/>
                    <a:sym typeface="Raleway"/>
                  </a:rPr>
                  <a:t>wild-type</a:t>
                </a: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 protein with 4 different temperatures: 310K, 400K, 500K, 600K</a:t>
                </a:r>
                <a:endParaRPr sz="15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373" name="Google Shape;373;p51"/>
            <p:cNvGrpSpPr/>
            <p:nvPr/>
          </p:nvGrpSpPr>
          <p:grpSpPr>
            <a:xfrm>
              <a:off x="1838325" y="1189775"/>
              <a:ext cx="2064000" cy="3058135"/>
              <a:chOff x="1838325" y="1189775"/>
              <a:chExt cx="2064000" cy="3058135"/>
            </a:xfrm>
          </p:grpSpPr>
          <p:sp>
            <p:nvSpPr>
              <p:cNvPr id="374" name="Google Shape;374;p51"/>
              <p:cNvSpPr/>
              <p:nvPr/>
            </p:nvSpPr>
            <p:spPr>
              <a:xfrm>
                <a:off x="1838325" y="1189775"/>
                <a:ext cx="2064000" cy="669000"/>
              </a:xfrm>
              <a:prstGeom prst="chevron">
                <a:avLst>
                  <a:gd fmla="val 50000" name="adj"/>
                </a:avLst>
              </a:prstGeom>
              <a:solidFill>
                <a:srgbClr val="A72A1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5" name="Google Shape;375;p51"/>
              <p:cNvSpPr txBox="1"/>
              <p:nvPr/>
            </p:nvSpPr>
            <p:spPr>
              <a:xfrm>
                <a:off x="2017250" y="1897410"/>
                <a:ext cx="1624500" cy="235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Selection of the </a:t>
                </a:r>
                <a:r>
                  <a:rPr b="1" lang="en" sz="1500">
                    <a:latin typeface="Raleway"/>
                    <a:ea typeface="Raleway"/>
                    <a:cs typeface="Raleway"/>
                    <a:sym typeface="Raleway"/>
                  </a:rPr>
                  <a:t>temperature </a:t>
                </a: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with less native contacts</a:t>
                </a:r>
                <a:endParaRPr sz="15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376" name="Google Shape;376;p51"/>
            <p:cNvGrpSpPr/>
            <p:nvPr/>
          </p:nvGrpSpPr>
          <p:grpSpPr>
            <a:xfrm>
              <a:off x="3512325" y="1189739"/>
              <a:ext cx="2064000" cy="3057813"/>
              <a:chOff x="3516750" y="1189775"/>
              <a:chExt cx="2064000" cy="3058119"/>
            </a:xfrm>
          </p:grpSpPr>
          <p:sp>
            <p:nvSpPr>
              <p:cNvPr id="377" name="Google Shape;377;p51"/>
              <p:cNvSpPr/>
              <p:nvPr/>
            </p:nvSpPr>
            <p:spPr>
              <a:xfrm>
                <a:off x="3516750" y="1189775"/>
                <a:ext cx="2064000" cy="669000"/>
              </a:xfrm>
              <a:prstGeom prst="chevron">
                <a:avLst>
                  <a:gd fmla="val 50000" name="adj"/>
                </a:avLst>
              </a:prstGeom>
              <a:solidFill>
                <a:srgbClr val="B02C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3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78" name="Google Shape;378;p51"/>
              <p:cNvSpPr txBox="1"/>
              <p:nvPr/>
            </p:nvSpPr>
            <p:spPr>
              <a:xfrm>
                <a:off x="3739450" y="1897394"/>
                <a:ext cx="1624500" cy="235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Comparison between </a:t>
                </a:r>
                <a:r>
                  <a:rPr b="1" lang="en" sz="1500">
                    <a:latin typeface="Raleway"/>
                    <a:ea typeface="Raleway"/>
                    <a:cs typeface="Raleway"/>
                    <a:sym typeface="Raleway"/>
                  </a:rPr>
                  <a:t>RMSF </a:t>
                </a: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and the </a:t>
                </a:r>
                <a:r>
                  <a:rPr b="1" lang="en" sz="1500">
                    <a:latin typeface="Raleway"/>
                    <a:ea typeface="Raleway"/>
                    <a:cs typeface="Raleway"/>
                    <a:sym typeface="Raleway"/>
                  </a:rPr>
                  <a:t>secondary structure</a:t>
                </a: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 to identify the most unstable regions</a:t>
                </a:r>
                <a:endParaRPr sz="1500">
                  <a:latin typeface="Raleway"/>
                  <a:ea typeface="Raleway"/>
                  <a:cs typeface="Raleway"/>
                  <a:sym typeface="Raleway"/>
                </a:endParaRPr>
              </a:p>
            </p:txBody>
          </p:sp>
        </p:grpSp>
        <p:grpSp>
          <p:nvGrpSpPr>
            <p:cNvPr id="379" name="Google Shape;379;p51"/>
            <p:cNvGrpSpPr/>
            <p:nvPr/>
          </p:nvGrpSpPr>
          <p:grpSpPr>
            <a:xfrm>
              <a:off x="6874025" y="1189883"/>
              <a:ext cx="2064000" cy="3692236"/>
              <a:chOff x="6874025" y="1189772"/>
              <a:chExt cx="2064000" cy="3757237"/>
            </a:xfrm>
          </p:grpSpPr>
          <p:sp>
            <p:nvSpPr>
              <p:cNvPr id="380" name="Google Shape;380;p51"/>
              <p:cNvSpPr/>
              <p:nvPr/>
            </p:nvSpPr>
            <p:spPr>
              <a:xfrm>
                <a:off x="6874025" y="1189772"/>
                <a:ext cx="2064000" cy="680700"/>
              </a:xfrm>
              <a:prstGeom prst="chevron">
                <a:avLst>
                  <a:gd fmla="val 50000" name="adj"/>
                </a:avLst>
              </a:prstGeom>
              <a:solidFill>
                <a:srgbClr val="D838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1" name="Google Shape;381;p51"/>
              <p:cNvSpPr txBox="1"/>
              <p:nvPr/>
            </p:nvSpPr>
            <p:spPr>
              <a:xfrm>
                <a:off x="7093775" y="1920009"/>
                <a:ext cx="1624500" cy="302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Run the simulation again with the mutate protein and check the </a:t>
                </a:r>
                <a:r>
                  <a:rPr b="1" lang="en" sz="1500">
                    <a:latin typeface="Raleway"/>
                    <a:ea typeface="Raleway"/>
                    <a:cs typeface="Raleway"/>
                    <a:sym typeface="Raleway"/>
                  </a:rPr>
                  <a:t>native contacts</a:t>
                </a: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 (Q-value)</a:t>
                </a:r>
                <a:endParaRPr sz="15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82" name="Google Shape;382;p51"/>
            <p:cNvGrpSpPr/>
            <p:nvPr/>
          </p:nvGrpSpPr>
          <p:grpSpPr>
            <a:xfrm>
              <a:off x="5195350" y="1189775"/>
              <a:ext cx="2064000" cy="3058135"/>
              <a:chOff x="5195350" y="1189775"/>
              <a:chExt cx="2064000" cy="3058135"/>
            </a:xfrm>
          </p:grpSpPr>
          <p:sp>
            <p:nvSpPr>
              <p:cNvPr id="383" name="Google Shape;383;p51"/>
              <p:cNvSpPr/>
              <p:nvPr/>
            </p:nvSpPr>
            <p:spPr>
              <a:xfrm>
                <a:off x="5195350" y="1189775"/>
                <a:ext cx="2064000" cy="669000"/>
              </a:xfrm>
              <a:prstGeom prst="chevron">
                <a:avLst>
                  <a:gd fmla="val 50000" name="adj"/>
                </a:avLst>
              </a:prstGeom>
              <a:solidFill>
                <a:srgbClr val="BE2F2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84" name="Google Shape;384;p51"/>
              <p:cNvSpPr txBox="1"/>
              <p:nvPr/>
            </p:nvSpPr>
            <p:spPr>
              <a:xfrm>
                <a:off x="5461650" y="1897410"/>
                <a:ext cx="1624500" cy="2350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Construction of protein </a:t>
                </a:r>
                <a:r>
                  <a:rPr b="1" lang="en" sz="1500">
                    <a:latin typeface="Raleway"/>
                    <a:ea typeface="Raleway"/>
                    <a:cs typeface="Raleway"/>
                    <a:sym typeface="Raleway"/>
                  </a:rPr>
                  <a:t>variants </a:t>
                </a:r>
                <a:r>
                  <a:rPr lang="en" sz="1500">
                    <a:latin typeface="Raleway"/>
                    <a:ea typeface="Raleway"/>
                    <a:cs typeface="Raleway"/>
                    <a:sym typeface="Raleway"/>
                  </a:rPr>
                  <a:t>using Foldx and choice of the best one.</a:t>
                </a:r>
                <a:endParaRPr sz="15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90" name="Google Shape;390;p52"/>
          <p:cNvGraphicFramePr/>
          <p:nvPr/>
        </p:nvGraphicFramePr>
        <p:xfrm>
          <a:off x="952500" y="150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{1EFBEC0E-007A-4BF5-A0C4-7BECF147F724}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Temperature [K]</a:t>
                      </a:r>
                      <a:endParaRPr b="1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Mean Native Contacts [%]</a:t>
                      </a:r>
                      <a:endParaRPr b="1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600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86</a:t>
                      </a:r>
                      <a:endParaRPr b="1" sz="1600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391" name="Google Shape;391;p52"/>
          <p:cNvSpPr txBox="1"/>
          <p:nvPr/>
        </p:nvSpPr>
        <p:spPr>
          <a:xfrm>
            <a:off x="3733050" y="3675800"/>
            <a:ext cx="493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*Mean native contacts between the last 10 frames of the simulation</a:t>
            </a:r>
            <a:endParaRPr sz="120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92" name="Google Shape;392;p52"/>
          <p:cNvSpPr txBox="1"/>
          <p:nvPr/>
        </p:nvSpPr>
        <p:spPr>
          <a:xfrm>
            <a:off x="1457550" y="598800"/>
            <a:ext cx="622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TEMPERATURE SELECTION</a:t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/>
        </p:nvSpPr>
        <p:spPr>
          <a:xfrm>
            <a:off x="7029015" y="2021225"/>
            <a:ext cx="66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89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8" name="Google Shape;398;p53"/>
          <p:cNvSpPr txBox="1"/>
          <p:nvPr/>
        </p:nvSpPr>
        <p:spPr>
          <a:xfrm>
            <a:off x="7982996" y="2355726"/>
            <a:ext cx="665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112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9" name="Google Shape;399;p53"/>
          <p:cNvSpPr txBox="1"/>
          <p:nvPr/>
        </p:nvSpPr>
        <p:spPr>
          <a:xfrm>
            <a:off x="1012126" y="2421425"/>
            <a:ext cx="4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37</a:t>
            </a:r>
            <a:endParaRPr b="1"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0" name="Google Shape;400;p53"/>
          <p:cNvSpPr txBox="1"/>
          <p:nvPr/>
        </p:nvSpPr>
        <p:spPr>
          <a:xfrm>
            <a:off x="1770325" y="122075"/>
            <a:ext cx="50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401" name="Google Shape;401;p53"/>
          <p:cNvSpPr txBox="1"/>
          <p:nvPr>
            <p:ph type="title"/>
          </p:nvPr>
        </p:nvSpPr>
        <p:spPr>
          <a:xfrm>
            <a:off x="682650" y="15396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RMSF AND SECONDARY STRUCTURE</a:t>
            </a:r>
            <a:endParaRPr/>
          </a:p>
        </p:txBody>
      </p:sp>
      <p:sp>
        <p:nvSpPr>
          <p:cNvPr id="402" name="Google Shape;402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0568" y="1160027"/>
            <a:ext cx="4349974" cy="261459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3"/>
          <p:cNvSpPr/>
          <p:nvPr/>
        </p:nvSpPr>
        <p:spPr>
          <a:xfrm>
            <a:off x="5402185" y="2132536"/>
            <a:ext cx="1626843" cy="223185"/>
          </a:xfrm>
          <a:custGeom>
            <a:rect b="b" l="l" r="r" t="t"/>
            <a:pathLst>
              <a:path extrusionOk="0" h="14277" w="39006">
                <a:moveTo>
                  <a:pt x="0" y="14277"/>
                </a:moveTo>
                <a:lnTo>
                  <a:pt x="3824" y="14277"/>
                </a:lnTo>
                <a:lnTo>
                  <a:pt x="39006" y="14277"/>
                </a:lnTo>
                <a:lnTo>
                  <a:pt x="3900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5" name="Google Shape;405;p53"/>
          <p:cNvSpPr/>
          <p:nvPr/>
        </p:nvSpPr>
        <p:spPr>
          <a:xfrm>
            <a:off x="6459265" y="2444275"/>
            <a:ext cx="1523741" cy="254950"/>
          </a:xfrm>
          <a:custGeom>
            <a:rect b="b" l="l" r="r" t="t"/>
            <a:pathLst>
              <a:path extrusionOk="0" h="10198" w="62971">
                <a:moveTo>
                  <a:pt x="0" y="0"/>
                </a:moveTo>
                <a:lnTo>
                  <a:pt x="62971" y="0"/>
                </a:lnTo>
                <a:lnTo>
                  <a:pt x="62971" y="10198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6" name="Google Shape;406;p53"/>
          <p:cNvSpPr/>
          <p:nvPr/>
        </p:nvSpPr>
        <p:spPr>
          <a:xfrm>
            <a:off x="1444127" y="2449074"/>
            <a:ext cx="2455270" cy="344908"/>
          </a:xfrm>
          <a:custGeom>
            <a:rect b="b" l="l" r="r" t="t"/>
            <a:pathLst>
              <a:path extrusionOk="0" h="18611" w="63736">
                <a:moveTo>
                  <a:pt x="63736" y="0"/>
                </a:moveTo>
                <a:lnTo>
                  <a:pt x="0" y="0"/>
                </a:lnTo>
                <a:lnTo>
                  <a:pt x="0" y="18611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07" name="Google Shape;407;p53"/>
          <p:cNvPicPr preferRelativeResize="0"/>
          <p:nvPr/>
        </p:nvPicPr>
        <p:blipFill rotWithShape="1">
          <a:blip r:embed="rId4">
            <a:alphaModFix/>
          </a:blip>
          <a:srcRect b="37756" l="0" r="8991" t="0"/>
          <a:stretch/>
        </p:blipFill>
        <p:spPr>
          <a:xfrm>
            <a:off x="7029025" y="2812361"/>
            <a:ext cx="1977699" cy="170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900" y="2812350"/>
            <a:ext cx="1603203" cy="1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075" y="595775"/>
            <a:ext cx="1072400" cy="153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15" name="Google Shape;415;p54"/>
          <p:cNvGraphicFramePr/>
          <p:nvPr/>
        </p:nvGraphicFramePr>
        <p:xfrm>
          <a:off x="952500" y="123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{1EFBEC0E-007A-4BF5-A0C4-7BECF147F724}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LOOP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REGION</a:t>
                      </a:r>
                      <a:endParaRPr b="1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MUTATION WITH NEGATIVE VALUES</a:t>
                      </a:r>
                      <a:endParaRPr b="1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POSSIBLE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MUTATIONS</a:t>
                      </a:r>
                      <a:endParaRPr b="1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14-18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🗙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🗙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23-29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🗙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🗙</a:t>
                      </a:r>
                      <a:endParaRPr b="1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30-39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🗙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🗙</a:t>
                      </a:r>
                      <a:endParaRPr b="1"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61-74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LYS→LEU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LYS→MET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85-89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 LYS→ASP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109-112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112 ASP </a:t>
                      </a:r>
                      <a:r>
                        <a:rPr lang="en"/>
                        <a:t>→TYR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16" name="Google Shape;416;p54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FOLDX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758775" y="358218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422" name="Google Shape;422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23" name="Google Shape;423;p55"/>
          <p:cNvGraphicFramePr/>
          <p:nvPr/>
        </p:nvGraphicFramePr>
        <p:xfrm>
          <a:off x="952500" y="104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{1EFBEC0E-007A-4BF5-A0C4-7BECF147F724}</a:tableStyleId>
              </a:tblPr>
              <a:tblGrid>
                <a:gridCol w="2587875"/>
                <a:gridCol w="1031625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Variant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Energy output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Mean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Q-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value*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SD 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Q-value*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5D0D0"/>
                        </a:gs>
                        <a:gs pos="100000">
                          <a:srgbClr val="D96868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0,866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0,0149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D1D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MET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-2,31687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0,823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0,0159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LEU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-2,04749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0,817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0,0088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 ASP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-3.3399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0,821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0,0132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112 TYR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-2,1491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0,849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0,0181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MET &amp; 112 TYR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0,811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EA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0,0134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69 MET &amp; 89 ASP &amp; 112 TYR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0,821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0,0108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4" name="Google Shape;424;p55"/>
          <p:cNvSpPr txBox="1"/>
          <p:nvPr/>
        </p:nvSpPr>
        <p:spPr>
          <a:xfrm>
            <a:off x="4050000" y="4446025"/>
            <a:ext cx="414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idact Gothic"/>
                <a:ea typeface="Didact Gothic"/>
                <a:cs typeface="Didact Gothic"/>
                <a:sym typeface="Didact Gothic"/>
              </a:rPr>
              <a:t>*Mean and SD between the last 10 frames of the simulation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crobiology Breakthrough by Slidesgo">
  <a:themeElements>
    <a:clrScheme name="Simple Light">
      <a:dk1>
        <a:srgbClr val="252525"/>
      </a:dk1>
      <a:lt1>
        <a:srgbClr val="FFFFFF"/>
      </a:lt1>
      <a:dk2>
        <a:srgbClr val="252525"/>
      </a:dk2>
      <a:lt2>
        <a:srgbClr val="EEEEEE"/>
      </a:lt2>
      <a:accent1>
        <a:srgbClr val="D24141"/>
      </a:accent1>
      <a:accent2>
        <a:srgbClr val="B42526"/>
      </a:accent2>
      <a:accent3>
        <a:srgbClr val="800909"/>
      </a:accent3>
      <a:accent4>
        <a:srgbClr val="4F0000"/>
      </a:accent4>
      <a:accent5>
        <a:srgbClr val="D9D9D9"/>
      </a:accent5>
      <a:accent6>
        <a:srgbClr val="CCCCCC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